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57" r:id="rId3"/>
    <p:sldId id="258" r:id="rId4"/>
    <p:sldId id="259" r:id="rId5"/>
    <p:sldId id="260" r:id="rId6"/>
    <p:sldId id="263" r:id="rId7"/>
    <p:sldId id="262" r:id="rId8"/>
    <p:sldId id="272" r:id="rId9"/>
    <p:sldId id="266" r:id="rId10"/>
    <p:sldId id="267" r:id="rId11"/>
    <p:sldId id="268" r:id="rId12"/>
    <p:sldId id="271" r:id="rId13"/>
    <p:sldId id="270" r:id="rId14"/>
    <p:sldId id="269" r:id="rId15"/>
    <p:sldId id="265" r:id="rId16"/>
    <p:sldId id="273" r:id="rId17"/>
    <p:sldId id="277" r:id="rId18"/>
    <p:sldId id="276" r:id="rId19"/>
    <p:sldId id="275" r:id="rId20"/>
    <p:sldId id="288" r:id="rId21"/>
    <p:sldId id="289" r:id="rId22"/>
    <p:sldId id="290" r:id="rId23"/>
    <p:sldId id="291" r:id="rId24"/>
    <p:sldId id="292" r:id="rId25"/>
    <p:sldId id="293" r:id="rId26"/>
    <p:sldId id="294" r:id="rId27"/>
    <p:sldId id="295" r:id="rId28"/>
    <p:sldId id="296"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089" autoAdjust="0"/>
    <p:restoredTop sz="94707" autoAdjust="0"/>
  </p:normalViewPr>
  <p:slideViewPr>
    <p:cSldViewPr>
      <p:cViewPr>
        <p:scale>
          <a:sx n="70" d="100"/>
          <a:sy n="70" d="100"/>
        </p:scale>
        <p:origin x="-1812" y="-3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10AA0E5F-2EE5-4BF9-895D-E547CBE9CF20}" type="datetimeFigureOut">
              <a:rPr lang="ru-RU" smtClean="0"/>
              <a:pPr/>
              <a:t>10.09.2016</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963D7F61-6A9A-49A6-8651-E63CB851763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63D7F61-6A9A-49A6-8651-E63CB851763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63D7F61-6A9A-49A6-8651-E63CB851763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63D7F61-6A9A-49A6-8651-E63CB851763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63D7F61-6A9A-49A6-8651-E63CB851763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63D7F61-6A9A-49A6-8651-E63CB851763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963D7F61-6A9A-49A6-8651-E63CB851763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63D7F61-6A9A-49A6-8651-E63CB851763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10AA0E5F-2EE5-4BF9-895D-E547CBE9CF20}" type="datetimeFigureOut">
              <a:rPr lang="ru-RU" smtClean="0"/>
              <a:pPr/>
              <a:t>10.09.2016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63D7F61-6A9A-49A6-8651-E63CB851763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10AA0E5F-2EE5-4BF9-895D-E547CBE9CF20}" type="datetimeFigureOut">
              <a:rPr lang="ru-RU" smtClean="0"/>
              <a:pPr/>
              <a:t>10.09.2016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63D7F61-6A9A-49A6-8651-E63CB851763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10AA0E5F-2EE5-4BF9-895D-E547CBE9CF20}" type="datetimeFigureOut">
              <a:rPr lang="ru-RU" smtClean="0"/>
              <a:pPr/>
              <a:t>10.09.2016</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963D7F61-6A9A-49A6-8651-E63CB851763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0AA0E5F-2EE5-4BF9-895D-E547CBE9CF20}" type="datetimeFigureOut">
              <a:rPr lang="ru-RU" smtClean="0"/>
              <a:pPr/>
              <a:t>10.09.2016</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63D7F61-6A9A-49A6-8651-E63CB851763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dmin\Рабочий стол\История\Изображение.jpg"/>
          <p:cNvPicPr>
            <a:picLocks noGrp="1" noChangeAspect="1" noChangeArrowheads="1"/>
          </p:cNvPicPr>
          <p:nvPr>
            <p:ph idx="1"/>
          </p:nvPr>
        </p:nvPicPr>
        <p:blipFill>
          <a:blip r:embed="rId2" cstate="print"/>
          <a:stretch>
            <a:fillRect/>
          </a:stretch>
        </p:blipFill>
        <p:spPr>
          <a:xfrm>
            <a:off x="357158" y="4000504"/>
            <a:ext cx="3585834" cy="2605093"/>
          </a:xfrm>
          <a:solidFill>
            <a:srgbClr val="FFFFFF">
              <a:shade val="85000"/>
            </a:srgbClr>
          </a:solidFill>
          <a:ln w="88900" cap="sq">
            <a:solidFill>
              <a:schemeClr val="tx2">
                <a:lumMod val="60000"/>
                <a:lumOff val="40000"/>
              </a:schemeClr>
            </a:solidFill>
          </a:ln>
          <a:scene3d>
            <a:camera prst="orthographicFront"/>
            <a:lightRig rig="twoPt" dir="t">
              <a:rot lat="0" lon="0" rev="7200000"/>
            </a:lightRig>
          </a:scene3d>
          <a:sp3d>
            <a:bevelT w="25400" h="19050"/>
            <a:contourClr>
              <a:srgbClr val="FFFFFF"/>
            </a:contourClr>
          </a:sp3d>
        </p:spPr>
      </p:pic>
      <p:pic>
        <p:nvPicPr>
          <p:cNvPr id="1027" name="Picture 3" descr="C:\Documents and Settings\Admin\Рабочий стол\История\Изображение1.jpg"/>
          <p:cNvPicPr>
            <a:picLocks noChangeAspect="1" noChangeArrowheads="1"/>
          </p:cNvPicPr>
          <p:nvPr/>
        </p:nvPicPr>
        <p:blipFill>
          <a:blip r:embed="rId3" cstate="print"/>
          <a:srcRect/>
          <a:stretch>
            <a:fillRect/>
          </a:stretch>
        </p:blipFill>
        <p:spPr bwMode="auto">
          <a:xfrm>
            <a:off x="5214942" y="3929066"/>
            <a:ext cx="3507248" cy="2548077"/>
          </a:xfrm>
          <a:prstGeom prst="rect">
            <a:avLst/>
          </a:prstGeom>
          <a:solidFill>
            <a:srgbClr val="FFFFFF">
              <a:shade val="85000"/>
            </a:srgbClr>
          </a:solidFill>
          <a:ln w="889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Подзаголовок 2"/>
          <p:cNvSpPr>
            <a:spLocks noGrp="1"/>
          </p:cNvSpPr>
          <p:nvPr/>
        </p:nvSpPr>
        <p:spPr>
          <a:xfrm>
            <a:off x="142844" y="214290"/>
            <a:ext cx="8643998" cy="2428892"/>
          </a:xfrm>
          <a:prstGeom prst="rect">
            <a:avLst/>
          </a:prstGeom>
          <a:solidFill>
            <a:schemeClr val="accent2">
              <a:lumMod val="60000"/>
              <a:lumOff val="40000"/>
            </a:schemeClr>
          </a:solidFill>
          <a:ln>
            <a:solidFill>
              <a:schemeClr val="accent2">
                <a:lumMod val="60000"/>
                <a:lumOff val="40000"/>
              </a:schemeClr>
            </a:solidFill>
          </a:ln>
        </p:spPr>
        <p:txBody>
          <a:bodyPr lIns="45720" tIns="0" rIns="45720" bIns="0">
            <a:normAutofit fontScale="62500" lnSpcReduction="20000"/>
          </a:bodyPr>
          <a:lstStyle>
            <a:lvl1pPr marL="0" indent="0" algn="r" rtl="0" eaLnBrk="1" latinLnBrk="0" hangingPunct="1">
              <a:spcBef>
                <a:spcPts val="600"/>
              </a:spcBef>
              <a:buClr>
                <a:schemeClr val="tx2"/>
              </a:buClr>
              <a:buSzPct val="73000"/>
              <a:buFont typeface="Wingdings 2"/>
              <a:buNone/>
              <a:defRPr kumimoji="0" sz="2200" kern="1200" baseline="0">
                <a:solidFill>
                  <a:srgbClr val="FFFFFF"/>
                </a:solidFill>
                <a:effectLst/>
                <a:latin typeface="+mn-lt"/>
                <a:ea typeface="+mn-ea"/>
                <a:cs typeface="+mn-cs"/>
              </a:defRPr>
            </a:lvl1pPr>
            <a:lvl2pPr marL="457200" indent="0" algn="ctr" rtl="0" eaLnBrk="1" latinLnBrk="0" hangingPunct="1">
              <a:spcBef>
                <a:spcPts val="500"/>
              </a:spcBef>
              <a:buClr>
                <a:schemeClr val="accent4"/>
              </a:buClr>
              <a:buSzPct val="80000"/>
              <a:buFont typeface="Wingdings 2"/>
              <a:buNone/>
              <a:defRPr kumimoji="0" sz="2300" kern="1200">
                <a:solidFill>
                  <a:schemeClr val="tx1">
                    <a:tint val="85000"/>
                  </a:schemeClr>
                </a:solidFill>
                <a:latin typeface="+mn-lt"/>
                <a:ea typeface="+mn-ea"/>
                <a:cs typeface="+mn-cs"/>
              </a:defRPr>
            </a:lvl2pPr>
            <a:lvl3pPr marL="914400" indent="0" algn="ctr" rtl="0" eaLnBrk="1" latinLnBrk="0" hangingPunct="1">
              <a:spcBef>
                <a:spcPts val="400"/>
              </a:spcBef>
              <a:buClr>
                <a:schemeClr val="accent4"/>
              </a:buClr>
              <a:buSzPct val="60000"/>
              <a:buFont typeface="Wingdings"/>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80000"/>
              <a:buFont typeface="Wingdings 2"/>
              <a:buNone/>
              <a:defRPr kumimoji="0" sz="2000" kern="1200">
                <a:solidFill>
                  <a:schemeClr val="tx1">
                    <a:tint val="85000"/>
                  </a:schemeClr>
                </a:solidFill>
                <a:latin typeface="+mn-lt"/>
                <a:ea typeface="+mn-ea"/>
                <a:cs typeface="+mn-cs"/>
              </a:defRPr>
            </a:lvl4pPr>
            <a:lvl5pPr marL="1828800" indent="0" algn="ctr" rtl="0" eaLnBrk="1" latinLnBrk="0" hangingPunct="1">
              <a:spcBef>
                <a:spcPts val="400"/>
              </a:spcBef>
              <a:buClr>
                <a:schemeClr val="accent4"/>
              </a:buClr>
              <a:buSzPct val="70000"/>
              <a:buFont typeface="Wingdings"/>
              <a:buNone/>
              <a:defRPr kumimoji="0" sz="1800" kern="1200">
                <a:solidFill>
                  <a:schemeClr val="tx1"/>
                </a:solidFill>
                <a:latin typeface="+mn-lt"/>
                <a:ea typeface="+mn-ea"/>
                <a:cs typeface="+mn-cs"/>
              </a:defRPr>
            </a:lvl5pPr>
            <a:lvl6pPr marL="2286000" indent="0" algn="ctr" rtl="0" eaLnBrk="1" latinLnBrk="0" hangingPunct="1">
              <a:spcBef>
                <a:spcPts val="400"/>
              </a:spcBef>
              <a:buClr>
                <a:schemeClr val="accent4"/>
              </a:buClr>
              <a:buSzPct val="80000"/>
              <a:buFont typeface="Wingdings 2"/>
              <a:buNone/>
              <a:defRPr kumimoji="0" sz="1800" kern="1200">
                <a:solidFill>
                  <a:schemeClr val="tx1">
                    <a:tint val="85000"/>
                  </a:schemeClr>
                </a:solidFill>
                <a:latin typeface="+mn-lt"/>
                <a:ea typeface="+mn-ea"/>
                <a:cs typeface="+mn-cs"/>
              </a:defRPr>
            </a:lvl6pPr>
            <a:lvl7pPr marL="2743200" indent="0" algn="ctr" rtl="0" eaLnBrk="1" latinLnBrk="0" hangingPunct="1">
              <a:spcBef>
                <a:spcPct val="20000"/>
              </a:spcBef>
              <a:buClr>
                <a:schemeClr val="accent4"/>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ts val="300"/>
              </a:spcBef>
              <a:buClr>
                <a:schemeClr val="accent4"/>
              </a:buClr>
              <a:buSzPct val="100000"/>
              <a:buNone/>
              <a:defRPr kumimoji="0" sz="1600" kern="1200" baseline="0">
                <a:solidFill>
                  <a:schemeClr val="tx1">
                    <a:tint val="85000"/>
                  </a:schemeClr>
                </a:solidFill>
                <a:latin typeface="+mn-lt"/>
                <a:ea typeface="+mn-ea"/>
                <a:cs typeface="+mn-cs"/>
              </a:defRPr>
            </a:lvl8pPr>
            <a:lvl9pPr marL="3657600" indent="0" algn="ctr" rtl="0" eaLnBrk="1" latinLnBrk="0" hangingPunct="1">
              <a:spcBef>
                <a:spcPct val="20000"/>
              </a:spcBef>
              <a:buClr>
                <a:schemeClr val="accent4"/>
              </a:buClr>
              <a:buSzPct val="100000"/>
              <a:buFont typeface="Wingdings"/>
              <a:buNone/>
              <a:defRPr kumimoji="0" sz="1400" kern="1200" baseline="0">
                <a:solidFill>
                  <a:schemeClr val="tx1"/>
                </a:solidFill>
                <a:latin typeface="+mn-lt"/>
                <a:ea typeface="+mn-ea"/>
                <a:cs typeface="+mn-cs"/>
              </a:defRPr>
            </a:lvl9pPr>
            <a:extLst/>
          </a:lstStyle>
          <a:p>
            <a:pPr fontAlgn="auto">
              <a:spcAft>
                <a:spcPts val="0"/>
              </a:spcAft>
              <a:defRPr/>
            </a:pPr>
            <a:endParaRPr lang="ru-RU" dirty="0" smtClean="0">
              <a:ln w="18415" cmpd="sng">
                <a:solidFill>
                  <a:srgbClr val="FFFFFF"/>
                </a:solidFill>
                <a:prstDash val="solid"/>
              </a:ln>
              <a:effectLst>
                <a:outerShdw blurRad="63500" dir="3600000" algn="tl" rotWithShape="0">
                  <a:srgbClr val="000000">
                    <a:alpha val="70000"/>
                  </a:srgbClr>
                </a:outerShdw>
              </a:effectLst>
              <a:latin typeface="Monotype Corsiva" pitchFamily="66" charset="0"/>
            </a:endParaRPr>
          </a:p>
          <a:p>
            <a:pPr fontAlgn="auto">
              <a:spcAft>
                <a:spcPts val="0"/>
              </a:spcAft>
              <a:defRPr/>
            </a:pPr>
            <a:endParaRPr lang="ru-RU" dirty="0">
              <a:ln w="18415" cmpd="sng">
                <a:solidFill>
                  <a:srgbClr val="FFFFFF"/>
                </a:solidFill>
                <a:prstDash val="solid"/>
              </a:ln>
              <a:effectLst>
                <a:outerShdw blurRad="63500" dir="3600000" algn="tl" rotWithShape="0">
                  <a:srgbClr val="000000">
                    <a:alpha val="70000"/>
                  </a:srgbClr>
                </a:outerShdw>
              </a:effectLst>
              <a:latin typeface="Monotype Corsiva" pitchFamily="66" charset="0"/>
            </a:endParaRPr>
          </a:p>
          <a:p>
            <a:pPr algn="ctr" fontAlgn="auto">
              <a:spcAft>
                <a:spcPts val="0"/>
              </a:spcAft>
              <a:defRPr/>
            </a:pPr>
            <a:r>
              <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rPr>
              <a:t>Муниципальное автономное дошкольное                                                    образовательное учреждение                                                                                                              «Детский сад № 390   комбинированного вида»                                                                  Советского района  города Казани Республики Татарстан                                                                                                              </a:t>
            </a: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r>
              <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rPr>
              <a:t>Публичный отчет за 2015-2016 учебный год</a:t>
            </a: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dirty="0" smtClean="0">
              <a:ln w="18415" cmpd="sng">
                <a:solidFill>
                  <a:srgbClr val="FFFFFF"/>
                </a:solidFill>
                <a:prstDash val="solid"/>
              </a:ln>
              <a:effectLst>
                <a:outerShdw blurRad="63500" dir="3600000" algn="tl" rotWithShape="0">
                  <a:srgbClr val="000000">
                    <a:alpha val="70000"/>
                  </a:srgbClr>
                </a:outerShdw>
              </a:effectLst>
              <a:latin typeface="+mj-lt"/>
              <a:ea typeface="+mj-ea"/>
              <a:cs typeface="+mj-cs"/>
            </a:endParaRPr>
          </a:p>
          <a:p>
            <a:pPr algn="ctr" fontAlgn="auto">
              <a:spcAft>
                <a:spcPts val="0"/>
              </a:spcAft>
              <a:defRPr/>
            </a:pPr>
            <a:endParaRPr lang="ru-RU" sz="3500" b="1"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ea typeface="+mj-ea"/>
              <a:cs typeface="+mj-cs"/>
            </a:endParaRPr>
          </a:p>
          <a:p>
            <a:pPr fontAlgn="auto">
              <a:spcAft>
                <a:spcPts val="0"/>
              </a:spcAft>
              <a:defRPr/>
            </a:pPr>
            <a:endParaRPr lang="ru-RU"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r>
              <a:rPr lang="ru-RU" dirty="0" smtClean="0"/>
              <a:t>Большая часть педагогов активно работают по данной теме.  Из русскоязычных воспитателей следует отметить Иваньшину Т.А., Ларину Н.А., </a:t>
            </a:r>
            <a:r>
              <a:rPr lang="ru-RU" dirty="0" err="1" smtClean="0"/>
              <a:t>Гаврильчеву</a:t>
            </a:r>
            <a:r>
              <a:rPr lang="ru-RU" dirty="0" smtClean="0"/>
              <a:t> В.А., </a:t>
            </a:r>
            <a:r>
              <a:rPr lang="ru-RU" dirty="0" err="1" smtClean="0"/>
              <a:t>Коробейникову</a:t>
            </a:r>
            <a:r>
              <a:rPr lang="ru-RU" dirty="0" smtClean="0"/>
              <a:t> Л.А., </a:t>
            </a:r>
            <a:r>
              <a:rPr lang="ru-RU" dirty="0" err="1" smtClean="0"/>
              <a:t>Щипанцову</a:t>
            </a:r>
            <a:r>
              <a:rPr lang="ru-RU" dirty="0" smtClean="0"/>
              <a:t> М.М. Педагоги привыкли к тому, что при посещении образовательной деятельности, режимных моментов и т.д. администрация предъявляет требования к применению двуязычной речи.</a:t>
            </a:r>
          </a:p>
          <a:p>
            <a:r>
              <a:rPr lang="ru-RU" dirty="0" smtClean="0"/>
              <a:t>  В целях подготовки к участию в конкурсе на соискание Гранта «Лучший </a:t>
            </a:r>
            <a:r>
              <a:rPr lang="ru-RU" dirty="0" err="1" smtClean="0"/>
              <a:t>билингвальный</a:t>
            </a:r>
            <a:r>
              <a:rPr lang="ru-RU" b="1" dirty="0" smtClean="0"/>
              <a:t> </a:t>
            </a:r>
            <a:r>
              <a:rPr lang="ru-RU" dirty="0" smtClean="0"/>
              <a:t>детский сад»,  на основании Положения о республиканском конкурсе утвержденного приказом </a:t>
            </a:r>
            <a:r>
              <a:rPr lang="ru-RU" dirty="0" err="1" smtClean="0"/>
              <a:t>МОиН</a:t>
            </a:r>
            <a:r>
              <a:rPr lang="ru-RU" dirty="0" smtClean="0"/>
              <a:t> РТ от 04.05.2016 г. № под-851/16, в конце мая был проведен мониторинг реализации учебно-методического комплекса по обучению детей татарскому и родному языку в дошкольных учреждениях Советского района, в том числе и в нашем МАДОУ. Деятельность нашего МАДОУ  в данном направлении получила высокую оценку экспертной комиссии. </a:t>
            </a:r>
          </a:p>
          <a:p>
            <a:r>
              <a:rPr lang="ru-RU" dirty="0" smtClean="0"/>
              <a:t>  </a:t>
            </a:r>
            <a:endParaRPr lang="ru-RU" dirty="0"/>
          </a:p>
        </p:txBody>
      </p:sp>
      <p:sp>
        <p:nvSpPr>
          <p:cNvPr id="3" name="Заголовок 2"/>
          <p:cNvSpPr>
            <a:spLocks noGrp="1"/>
          </p:cNvSpPr>
          <p:nvPr>
            <p:ph type="title"/>
          </p:nvPr>
        </p:nvSpPr>
        <p:spPr>
          <a:xfrm>
            <a:off x="457200" y="274638"/>
            <a:ext cx="8229600" cy="1654164"/>
          </a:xfrm>
        </p:spPr>
        <p:txBody>
          <a:bodyPr>
            <a:noAutofit/>
          </a:bodyPr>
          <a:lstStyle/>
          <a:p>
            <a:pPr algn="ctr"/>
            <a:r>
              <a:rPr lang="ru-RU" sz="2000" u="sng" cap="small" dirty="0" smtClean="0">
                <a:solidFill>
                  <a:srgbClr val="FF0000"/>
                </a:solidFill>
              </a:rPr>
              <a:t>Работа по повышению качества обучения детей двум государственным языкам РТ,                                          используя в образовательном процессе ДОО                           новые учебно-методические комплекты. </a:t>
            </a:r>
            <a:r>
              <a:rPr lang="ru-RU" sz="2000" dirty="0" smtClean="0"/>
              <a:t/>
            </a:r>
            <a:br>
              <a:rPr lang="ru-RU" sz="2000" dirty="0" smtClean="0"/>
            </a:br>
            <a:endParaRPr lang="ru-RU"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В ходе реализации проекта происходит объединение деятельности музыкального руководителя, воспитателя и педагога по татарскому языку, русскоязычных воспитателей с воспитателями, владеющими татарским языком. В образовательный процесс включается и младший персонал, владеющий татарским языком. В прошедшем году большая часть педагогов подключились к этой работе. </a:t>
            </a:r>
          </a:p>
          <a:p>
            <a:r>
              <a:rPr lang="ru-RU" dirty="0" smtClean="0"/>
              <a:t>   В условиях многонациональной республики проблема формирования </a:t>
            </a:r>
            <a:r>
              <a:rPr lang="ru-RU" dirty="0" err="1" smtClean="0"/>
              <a:t>билингвальной</a:t>
            </a:r>
            <a:r>
              <a:rPr lang="ru-RU" dirty="0" smtClean="0"/>
              <a:t> личности становится особенно актуальным, поэтому мы продолжили проведение Недели татарской культуры, наполняя его новым содержанием. В прошедшем учебном году в гостях у воспитанников дважды были сотрудники Национального музея Кремля «</a:t>
            </a:r>
            <a:r>
              <a:rPr lang="ru-RU" dirty="0" err="1" smtClean="0"/>
              <a:t>Хазинэ</a:t>
            </a:r>
            <a:r>
              <a:rPr lang="ru-RU" dirty="0" smtClean="0"/>
              <a:t>» с передвижной выставками по татарской и русской культурам.</a:t>
            </a:r>
          </a:p>
          <a:p>
            <a:endParaRPr lang="ru-RU" dirty="0"/>
          </a:p>
        </p:txBody>
      </p:sp>
      <p:sp>
        <p:nvSpPr>
          <p:cNvPr id="3" name="Заголовок 2"/>
          <p:cNvSpPr>
            <a:spLocks noGrp="1"/>
          </p:cNvSpPr>
          <p:nvPr>
            <p:ph type="title"/>
          </p:nvPr>
        </p:nvSpPr>
        <p:spPr/>
        <p:txBody>
          <a:bodyPr>
            <a:noAutofit/>
          </a:bodyPr>
          <a:lstStyle/>
          <a:p>
            <a:pPr algn="ctr"/>
            <a:r>
              <a:rPr lang="ru-RU" sz="2000" u="sng" cap="small" dirty="0" smtClean="0">
                <a:solidFill>
                  <a:srgbClr val="FF0000"/>
                </a:solidFill>
              </a:rPr>
              <a:t>Работа по повышению качества обучения детей двум государственным языкам РТ,                                          используя в образовательном процессе ДОО                           новые учебно-методические комплекты.</a:t>
            </a:r>
            <a:endParaRPr lang="ru-RU"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0000" lnSpcReduction="20000"/>
          </a:bodyPr>
          <a:lstStyle/>
          <a:p>
            <a:pPr>
              <a:buNone/>
            </a:pPr>
            <a:endParaRPr lang="ru-RU" dirty="0" smtClean="0"/>
          </a:p>
          <a:p>
            <a:r>
              <a:rPr lang="ru-RU" dirty="0" smtClean="0"/>
              <a:t>Воспитание толерантных личностей-интернационалистов, осознающих себя представителями одной из двух наций  проходит через применение  двуязычия в режимных моментах и во второй половине дня, а также при проведении интеллектуальных  и спортивных развлечений.</a:t>
            </a:r>
          </a:p>
          <a:p>
            <a:r>
              <a:rPr lang="ru-RU" dirty="0" smtClean="0"/>
              <a:t>  Для привлечения родителей к созданию ситуации успеха у воспитанников  при изучении татарского языка, по решению творческой группы воспитатель по обучению татарскому языку </a:t>
            </a:r>
            <a:r>
              <a:rPr lang="ru-RU" dirty="0" err="1" smtClean="0"/>
              <a:t>Хузиахметова</a:t>
            </a:r>
            <a:r>
              <a:rPr lang="ru-RU" dirty="0" smtClean="0"/>
              <a:t> Р.Х. продолжила вести дневник общения с родителями детей.</a:t>
            </a:r>
          </a:p>
          <a:p>
            <a:r>
              <a:rPr lang="ru-RU" dirty="0" smtClean="0"/>
              <a:t>   Итогом работы всего коллектива в течение учебного года можно считать показатели мониторинга  владения воспитанниками необходимого минимума слов на татарском языке, проведенного в  апреле 2016 г. в МАДОУ «Детский сад №390» Советского района г. Казани.</a:t>
            </a:r>
            <a:endParaRPr lang="ru-RU" dirty="0"/>
          </a:p>
        </p:txBody>
      </p:sp>
      <p:sp>
        <p:nvSpPr>
          <p:cNvPr id="3" name="Заголовок 2"/>
          <p:cNvSpPr>
            <a:spLocks noGrp="1"/>
          </p:cNvSpPr>
          <p:nvPr>
            <p:ph type="title"/>
          </p:nvPr>
        </p:nvSpPr>
        <p:spPr/>
        <p:txBody>
          <a:bodyPr>
            <a:noAutofit/>
          </a:bodyPr>
          <a:lstStyle/>
          <a:p>
            <a:pPr algn="ctr"/>
            <a:r>
              <a:rPr lang="ru-RU" sz="2000" u="sng" cap="small" dirty="0" smtClean="0">
                <a:solidFill>
                  <a:srgbClr val="FF0000"/>
                </a:solidFill>
              </a:rPr>
              <a:t>Работа по повышению качества обучения детей двум государственным языкам РТ,                                          используя в образовательном процессе ДОО                           новые учебно-методические комплекты.</a:t>
            </a:r>
            <a:endParaRPr lang="ru-RU"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pPr algn="ctr"/>
            <a:r>
              <a:rPr lang="ru-RU" sz="2400" dirty="0" smtClean="0">
                <a:solidFill>
                  <a:srgbClr val="FF0000"/>
                </a:solidFill>
              </a:rPr>
              <a:t>Мониторинг показал следующие результаты:</a:t>
            </a:r>
            <a:endParaRPr lang="ru-RU" sz="2400" dirty="0">
              <a:solidFill>
                <a:srgbClr val="FF0000"/>
              </a:solidFill>
            </a:endParaRPr>
          </a:p>
        </p:txBody>
      </p:sp>
      <p:pic>
        <p:nvPicPr>
          <p:cNvPr id="1026" name="Picture 2" descr="C:\Documents and Settings\Admin\Рабочий стол\Мониторинг татязык.jpg"/>
          <p:cNvPicPr>
            <a:picLocks noGrp="1" noChangeAspect="1" noChangeArrowheads="1"/>
          </p:cNvPicPr>
          <p:nvPr>
            <p:ph idx="1"/>
          </p:nvPr>
        </p:nvPicPr>
        <p:blipFill>
          <a:blip r:embed="rId2"/>
          <a:srcRect/>
          <a:stretch>
            <a:fillRect/>
          </a:stretch>
        </p:blipFill>
        <p:spPr bwMode="auto">
          <a:xfrm>
            <a:off x="0" y="2357430"/>
            <a:ext cx="8858280" cy="269068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357298"/>
            <a:ext cx="8229600" cy="5162382"/>
          </a:xfrm>
        </p:spPr>
        <p:txBody>
          <a:bodyPr>
            <a:noAutofit/>
          </a:bodyPr>
          <a:lstStyle/>
          <a:p>
            <a:r>
              <a:rPr lang="ru-RU" sz="1350" dirty="0" smtClean="0"/>
              <a:t>Особое место в деятельности ДОУ продолжает занимать работа с родителями. Взаимодействие детского сада и семьи становится все более тесным и плодотворным. Успешно прошли организационные родительские собрания в сентябре, где родителей познакомили с итогами прошлого учебного года и задачами на новый год. Заведующий ответила на вопросы родителей. Родители принимают активное участие в жизнедеятельности  детского сада. Совместно с родителями было проведено физкультурно-оздоровительное мероприятие «Папа, мама и я – спортивная семья». Педагогом-психологом </a:t>
            </a:r>
            <a:r>
              <a:rPr lang="ru-RU" sz="1350" dirty="0" err="1" smtClean="0"/>
              <a:t>Щипанцовой</a:t>
            </a:r>
            <a:r>
              <a:rPr lang="ru-RU" sz="1350" dirty="0" smtClean="0"/>
              <a:t> М.М. была организована психологическая гостиная для родителей и детей на тему «</a:t>
            </a:r>
            <a:r>
              <a:rPr lang="ru-RU" sz="1350" dirty="0" err="1" smtClean="0"/>
              <a:t>Арт-терапия</a:t>
            </a:r>
            <a:r>
              <a:rPr lang="ru-RU" sz="1350" dirty="0" smtClean="0"/>
              <a:t> в игре».  В  подготовительной группе активно участвовали родители в подготовке к выпускному балу. С удовольствием откликнулись родители на предложение детского сада организовать выставки рисунков «Золотая Осень», «День Космонавтики», «Сказки Г. Тукая», «Правила дорожного движения», фотовыставки «Моя семья живет в Казани» и т.д.</a:t>
            </a:r>
          </a:p>
          <a:p>
            <a:r>
              <a:rPr lang="ru-RU" sz="1350" dirty="0" smtClean="0"/>
              <a:t>Традиционным стало проведение показа работы кружков в виде Панорамы для родителей. </a:t>
            </a:r>
          </a:p>
          <a:p>
            <a:r>
              <a:rPr lang="ru-RU" sz="1350" dirty="0" smtClean="0"/>
              <a:t>Для родителей во всех группах оформлены информационные стенды с материалами о работе детского сада, уголки с советами специалистов. Родители привлекаются к созданию предметно-развивающей среды в группах, участвуют в подготовке и проведении праздников. Но мы понимаем и трудности, которые возникают в этой работе. Они связаны с занятостью родителей на работе, нехваткой времени, а подчас и желания что-то делать для детского сада. Понимая важность этой работы, мы должны постоянно помнить об этом и постоянно сотрудничать с родителями. Ведь МАДОУ только помогает родителям в воспитании детей. Главные педагоги – это родители. </a:t>
            </a:r>
            <a:endParaRPr lang="ru-RU" sz="1350" dirty="0"/>
          </a:p>
        </p:txBody>
      </p:sp>
      <p:sp>
        <p:nvSpPr>
          <p:cNvPr id="3" name="Заголовок 2"/>
          <p:cNvSpPr>
            <a:spLocks noGrp="1"/>
          </p:cNvSpPr>
          <p:nvPr>
            <p:ph type="title"/>
          </p:nvPr>
        </p:nvSpPr>
        <p:spPr/>
        <p:txBody>
          <a:bodyPr>
            <a:normAutofit fontScale="90000"/>
          </a:bodyPr>
          <a:lstStyle/>
          <a:p>
            <a:pPr algn="ctr"/>
            <a:r>
              <a:rPr lang="ru-RU" u="sng" cap="small" dirty="0" smtClean="0"/>
              <a:t/>
            </a:r>
            <a:br>
              <a:rPr lang="ru-RU" u="sng" cap="small" dirty="0" smtClean="0"/>
            </a:br>
            <a:r>
              <a:rPr lang="ru-RU" sz="2700" u="sng" cap="small" dirty="0" smtClean="0">
                <a:solidFill>
                  <a:srgbClr val="FF0000"/>
                </a:solidFill>
              </a:rPr>
              <a:t>Формирование партнерских отношений педагогов и родителей в соответствии с требованиями ФГОС.</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1785926"/>
            <a:ext cx="8229600" cy="4525963"/>
          </a:xfrm>
        </p:spPr>
        <p:txBody>
          <a:bodyPr>
            <a:normAutofit fontScale="92500" lnSpcReduction="20000"/>
          </a:bodyPr>
          <a:lstStyle/>
          <a:p>
            <a:r>
              <a:rPr lang="ru-RU" dirty="0" smtClean="0"/>
              <a:t>Стремились пробудить у каждого ребёнка интерес к занятиям или спортивной игре, используя знания о его индивидуальных склонностях и особенностях (вовлекая малоподвижных и регулируя двигательную активность подвижных детей; подбирая сюжеты и распределяя роли в играх в зависимости от личностных особенностей детей и т.п.).</a:t>
            </a:r>
          </a:p>
          <a:p>
            <a:r>
              <a:rPr lang="ru-RU" dirty="0" smtClean="0"/>
              <a:t>Воспитатели мягко, используя поощрение, корректировали движения и осанку каждого ребёнка, который в этом нуждается. </a:t>
            </a:r>
          </a:p>
          <a:p>
            <a:r>
              <a:rPr lang="ru-RU" dirty="0" smtClean="0"/>
              <a:t>Также развивали навыки личной гигиены. </a:t>
            </a:r>
          </a:p>
          <a:p>
            <a:endParaRPr lang="ru-RU" dirty="0"/>
          </a:p>
        </p:txBody>
      </p:sp>
      <p:sp>
        <p:nvSpPr>
          <p:cNvPr id="3" name="Заголовок 2"/>
          <p:cNvSpPr>
            <a:spLocks noGrp="1"/>
          </p:cNvSpPr>
          <p:nvPr>
            <p:ph type="title"/>
          </p:nvPr>
        </p:nvSpPr>
        <p:spPr>
          <a:xfrm>
            <a:off x="500034" y="714356"/>
            <a:ext cx="8229600" cy="582594"/>
          </a:xfrm>
        </p:spPr>
        <p:txBody>
          <a:bodyPr>
            <a:normAutofit fontScale="90000"/>
          </a:bodyPr>
          <a:lstStyle/>
          <a:p>
            <a:pPr lvl="0" algn="ctr"/>
            <a:r>
              <a:rPr lang="ru-RU" sz="2700" u="sng" dirty="0" smtClean="0">
                <a:solidFill>
                  <a:srgbClr val="FF0000"/>
                </a:solidFill>
              </a:rPr>
              <a:t>Обеспечение здоровья и здорового образа жизни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r>
              <a:rPr lang="ru-RU" dirty="0" smtClean="0"/>
              <a:t>В нашем детском саду есть спортивное оборудование, а также пособия, атрибуты для подвижных игр, оборудование, инвентарь, нестандартное физкультурное оборудование в группах – всё, что необходимо для проведения занятий по подгруппам и индивидуальной работы с детьми. При планировании учитывали предыдущие виды деятельности с детьми, результаты работы за месяц, квартал. </a:t>
            </a:r>
          </a:p>
          <a:p>
            <a:r>
              <a:rPr lang="ru-RU" dirty="0" smtClean="0"/>
              <a:t>Взаимодействовал весь коллектив: воспитатели, медицинский работник, инструктор по физической культуре, музыкальный руководитель. </a:t>
            </a:r>
          </a:p>
          <a:p>
            <a:r>
              <a:rPr lang="ru-RU" dirty="0" smtClean="0"/>
              <a:t>Во всех возрастных группах велись журналы оздоровительных мероприятий. Проводили анализ заболеваемости и посещаемости воспитанников. Весной и осенью – мониторинг состояния здоровья детей, уточняли диагнозы и группы здоровья.</a:t>
            </a:r>
          </a:p>
        </p:txBody>
      </p:sp>
      <p:sp>
        <p:nvSpPr>
          <p:cNvPr id="3" name="Заголовок 2"/>
          <p:cNvSpPr>
            <a:spLocks noGrp="1"/>
          </p:cNvSpPr>
          <p:nvPr>
            <p:ph type="title"/>
          </p:nvPr>
        </p:nvSpPr>
        <p:spPr/>
        <p:txBody>
          <a:bodyPr>
            <a:normAutofit fontScale="90000"/>
          </a:bodyPr>
          <a:lstStyle/>
          <a:p>
            <a:pPr algn="ctr"/>
            <a:r>
              <a:rPr lang="ru-RU" sz="2700" u="sng" dirty="0" smtClean="0">
                <a:solidFill>
                  <a:srgbClr val="FF0000"/>
                </a:solidFill>
              </a:rPr>
              <a:t>Обеспечение здоровья и здорового образа жизни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928670"/>
            <a:ext cx="8229600" cy="5286412"/>
          </a:xfrm>
        </p:spPr>
        <p:txBody>
          <a:bodyPr>
            <a:normAutofit fontScale="62500" lnSpcReduction="20000"/>
          </a:bodyPr>
          <a:lstStyle/>
          <a:p>
            <a:endParaRPr lang="ru-RU" dirty="0" smtClean="0"/>
          </a:p>
          <a:p>
            <a:r>
              <a:rPr lang="ru-RU" dirty="0" smtClean="0"/>
              <a:t>Строго соблюдали режим дня, гигиенические требования, систематически проводили физкультурные занятия (еженедельно три занятия в физкультурном зале, а для старших и подготовительных групп - два занятия в физкультурном зале, одно – на улице), физкультурные праздники, досуги, недели здоровья, дни здоровья и т.п. Каждый день во всех группах проводилась утренняя гимнастика в музыкальном зале, что позволяет проводить её качественно, использовать музыкальное сопровождение. Во время занятий обязательно использовали разнообразные физкультурные минутки.</a:t>
            </a:r>
          </a:p>
          <a:p>
            <a:endParaRPr lang="ru-RU" dirty="0" smtClean="0"/>
          </a:p>
          <a:p>
            <a:r>
              <a:rPr lang="ru-RU" dirty="0" smtClean="0"/>
              <a:t>Ежедневно в группах воспитатели проводили утренний осмотр детей, чтобы родители их не кутали, но и не переохлаждали. Наблюдали за детьми в течение дня. В случае заболевания ребёнка – изолировали, оказывали первую помощь и обращались к врачу. Контролировали температурный режим в группах. Регулярно проветривали помещения. Проводили закаливающие мероприятия: обливание ног (в летний период), умывание прохладной водой, прогулки на свежем воздухе, воздушные и солнечные ванны, хождение по ребристой доске, по коврикам с пуговицами, пробками.</a:t>
            </a:r>
          </a:p>
          <a:p>
            <a:endParaRPr lang="ru-RU" dirty="0"/>
          </a:p>
        </p:txBody>
      </p:sp>
      <p:sp>
        <p:nvSpPr>
          <p:cNvPr id="3" name="Заголовок 2"/>
          <p:cNvSpPr>
            <a:spLocks noGrp="1"/>
          </p:cNvSpPr>
          <p:nvPr>
            <p:ph type="title"/>
          </p:nvPr>
        </p:nvSpPr>
        <p:spPr>
          <a:xfrm>
            <a:off x="457200" y="274638"/>
            <a:ext cx="8229600" cy="654032"/>
          </a:xfrm>
        </p:spPr>
        <p:txBody>
          <a:bodyPr>
            <a:normAutofit fontScale="90000"/>
          </a:bodyPr>
          <a:lstStyle/>
          <a:p>
            <a:pPr algn="ctr"/>
            <a:r>
              <a:rPr lang="ru-RU" sz="2700" u="sng" dirty="0" smtClean="0">
                <a:solidFill>
                  <a:srgbClr val="FF0000"/>
                </a:solidFill>
              </a:rPr>
              <a:t>Обеспечение здоровья и здорового образа жизни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71546"/>
            <a:ext cx="8229600" cy="5500726"/>
          </a:xfrm>
        </p:spPr>
        <p:txBody>
          <a:bodyPr>
            <a:normAutofit fontScale="70000" lnSpcReduction="20000"/>
          </a:bodyPr>
          <a:lstStyle/>
          <a:p>
            <a:r>
              <a:rPr lang="ru-RU" dirty="0" smtClean="0"/>
              <a:t>Проводили санитарно-просветительскую работу с родителями. Ежедневно проводили профилактическую дыхательную гимнастику, после дневного сна бодрящую гимнастику (гимнастику-побудку). </a:t>
            </a:r>
          </a:p>
          <a:p>
            <a:r>
              <a:rPr lang="ru-RU" dirty="0" smtClean="0"/>
              <a:t>Включали элементы двигательной активности (бег, лазание, прыжки и т.д.) в сюжетные игры. На ООД (Организованная образовательная деятельность) по физическому развитию, при проведении гимнастики в группах, физкультминутках на НОД  и т.д. использовали игровые образы и воображаемые ситуации. Выделяли время для свободной двигательной активности (на физкультурных занятиях, на прогулке, в свободное время в групповом помещении и т.п.). </a:t>
            </a:r>
          </a:p>
          <a:p>
            <a:r>
              <a:rPr lang="ru-RU" dirty="0" smtClean="0"/>
              <a:t>Начиная с младшего возраста, обучали воспитанников спортивным упражнениям: катание на санках, скольжению по ледяным дорожкам. Детей старшего дошкольного возраста обучали элементам спортивных игр: городкам, футболу, хоккею, бадминтону. Знакомили с различными видами спорта, с событиями спортивной жизни.</a:t>
            </a:r>
          </a:p>
          <a:p>
            <a:r>
              <a:rPr lang="ru-RU" dirty="0" smtClean="0"/>
              <a:t>Для развития мелких мышц, особенно кистей рук, использовали в работе с детьми пальчиковую гимнастику.</a:t>
            </a:r>
          </a:p>
          <a:p>
            <a:endParaRPr lang="ru-RU" dirty="0" smtClean="0"/>
          </a:p>
          <a:p>
            <a:endParaRPr lang="ru-RU" dirty="0"/>
          </a:p>
        </p:txBody>
      </p:sp>
      <p:sp>
        <p:nvSpPr>
          <p:cNvPr id="3" name="Заголовок 2"/>
          <p:cNvSpPr>
            <a:spLocks noGrp="1"/>
          </p:cNvSpPr>
          <p:nvPr>
            <p:ph type="title"/>
          </p:nvPr>
        </p:nvSpPr>
        <p:spPr>
          <a:xfrm>
            <a:off x="457200" y="274638"/>
            <a:ext cx="8229600" cy="725470"/>
          </a:xfrm>
        </p:spPr>
        <p:txBody>
          <a:bodyPr>
            <a:normAutofit fontScale="90000"/>
          </a:bodyPr>
          <a:lstStyle/>
          <a:p>
            <a:pPr algn="ctr"/>
            <a:r>
              <a:rPr lang="ru-RU" sz="2700" u="sng" dirty="0" smtClean="0">
                <a:solidFill>
                  <a:srgbClr val="FF0000"/>
                </a:solidFill>
              </a:rPr>
              <a:t>Обеспечение здоровья и здорового образа жизни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85860"/>
            <a:ext cx="8229600" cy="5143536"/>
          </a:xfrm>
        </p:spPr>
        <p:txBody>
          <a:bodyPr>
            <a:normAutofit fontScale="55000" lnSpcReduction="20000"/>
          </a:bodyPr>
          <a:lstStyle/>
          <a:p>
            <a:endParaRPr lang="ru-RU" dirty="0" smtClean="0"/>
          </a:p>
          <a:p>
            <a:r>
              <a:rPr lang="ru-RU" sz="3600" dirty="0" smtClean="0"/>
              <a:t>Воспитатели вторых младших групп организовывали физкультурные досуги, включающие знакомые детям физические упражнения, игры-забавы, аттракционы, игры с пением, хороводы. Со средней группы педагоги проводили  физкультурные праздники, игры с элементами соревнований, физические упражнения, танцевальные движения, </a:t>
            </a:r>
            <a:r>
              <a:rPr lang="ru-RU" sz="3600" dirty="0" err="1" smtClean="0"/>
              <a:t>сюрпризы.Воспитатели</a:t>
            </a:r>
            <a:r>
              <a:rPr lang="ru-RU" sz="3600" dirty="0" smtClean="0"/>
              <a:t> особое внимание уделяли психическому здоровью детей. Создавали в группах такую обстановку, в которой ребёнок чувствовал себя защищённым в любой ситуации, не боялся обратиться с вопросом к воспитателю и другим педагогам.</a:t>
            </a:r>
          </a:p>
          <a:p>
            <a:endParaRPr lang="ru-RU" sz="3600" dirty="0" smtClean="0"/>
          </a:p>
          <a:p>
            <a:r>
              <a:rPr lang="ru-RU" sz="3600" dirty="0" smtClean="0"/>
              <a:t>В группах раннего возраста регулярно заполнялись адаптационные листы, помогающие воспитателям, медсестре и родителям контролировать течение адаптационного периода.</a:t>
            </a:r>
          </a:p>
          <a:p>
            <a:endParaRPr lang="ru-RU" sz="3600" dirty="0" smtClean="0"/>
          </a:p>
          <a:p>
            <a:r>
              <a:rPr lang="ru-RU" sz="3600" dirty="0" smtClean="0"/>
              <a:t>Проводились осмотры детей узкими специалистами. </a:t>
            </a:r>
            <a:endParaRPr lang="ru-RU" dirty="0"/>
          </a:p>
        </p:txBody>
      </p:sp>
      <p:sp>
        <p:nvSpPr>
          <p:cNvPr id="3" name="Заголовок 2"/>
          <p:cNvSpPr>
            <a:spLocks noGrp="1"/>
          </p:cNvSpPr>
          <p:nvPr>
            <p:ph type="title"/>
          </p:nvPr>
        </p:nvSpPr>
        <p:spPr>
          <a:xfrm>
            <a:off x="500034" y="714356"/>
            <a:ext cx="8229600" cy="582594"/>
          </a:xfrm>
        </p:spPr>
        <p:txBody>
          <a:bodyPr>
            <a:normAutofit fontScale="90000"/>
          </a:bodyPr>
          <a:lstStyle/>
          <a:p>
            <a:pPr algn="ctr"/>
            <a:r>
              <a:rPr lang="ru-RU" sz="2700" u="sng" dirty="0" smtClean="0">
                <a:solidFill>
                  <a:srgbClr val="FF0000"/>
                </a:solidFill>
              </a:rPr>
              <a:t>Обеспечение здоровья и здорового образа жизни</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a:buNone/>
            </a:pPr>
            <a:r>
              <a:rPr lang="ru-RU" dirty="0" smtClean="0">
                <a:solidFill>
                  <a:srgbClr val="002060"/>
                </a:solidFill>
              </a:rPr>
              <a:t>МАДОУ </a:t>
            </a:r>
            <a:r>
              <a:rPr lang="ru-RU" dirty="0">
                <a:solidFill>
                  <a:srgbClr val="002060"/>
                </a:solidFill>
              </a:rPr>
              <a:t>«Детский сад №390» Советского района </a:t>
            </a:r>
            <a:r>
              <a:rPr lang="ru-RU" dirty="0" smtClean="0">
                <a:solidFill>
                  <a:srgbClr val="002060"/>
                </a:solidFill>
              </a:rPr>
              <a:t>                        г</a:t>
            </a:r>
            <a:r>
              <a:rPr lang="ru-RU" dirty="0">
                <a:solidFill>
                  <a:srgbClr val="002060"/>
                </a:solidFill>
              </a:rPr>
              <a:t>. Казани – отдельно стоящее здание, расположено по улице Мира, д. 51 А. </a:t>
            </a:r>
            <a:r>
              <a:rPr lang="ru-RU" dirty="0" smtClean="0">
                <a:solidFill>
                  <a:srgbClr val="002060"/>
                </a:solidFill>
              </a:rPr>
              <a:t>                                                          </a:t>
            </a:r>
          </a:p>
          <a:p>
            <a:pPr>
              <a:buNone/>
            </a:pPr>
            <a:r>
              <a:rPr lang="ru-RU" dirty="0" smtClean="0">
                <a:solidFill>
                  <a:srgbClr val="002060"/>
                </a:solidFill>
              </a:rPr>
              <a:t>Участок </a:t>
            </a:r>
            <a:r>
              <a:rPr lang="ru-RU" dirty="0">
                <a:solidFill>
                  <a:srgbClr val="002060"/>
                </a:solidFill>
              </a:rPr>
              <a:t>озеленен, оснащен навесами. </a:t>
            </a:r>
          </a:p>
          <a:p>
            <a:pPr>
              <a:buNone/>
            </a:pPr>
            <a:r>
              <a:rPr lang="ru-RU" dirty="0">
                <a:solidFill>
                  <a:srgbClr val="002060"/>
                </a:solidFill>
              </a:rPr>
              <a:t>Количество групп в детском саду – 11.</a:t>
            </a:r>
          </a:p>
          <a:p>
            <a:pPr>
              <a:buNone/>
            </a:pPr>
            <a:r>
              <a:rPr lang="ru-RU" dirty="0">
                <a:solidFill>
                  <a:srgbClr val="002060"/>
                </a:solidFill>
              </a:rPr>
              <a:t>Из них: 1 младшая – 1 группа</a:t>
            </a:r>
          </a:p>
          <a:p>
            <a:pPr>
              <a:buNone/>
            </a:pPr>
            <a:r>
              <a:rPr lang="ru-RU" dirty="0">
                <a:solidFill>
                  <a:srgbClr val="002060"/>
                </a:solidFill>
              </a:rPr>
              <a:t>              2 младшая группа  -   3 группы</a:t>
            </a:r>
          </a:p>
          <a:p>
            <a:pPr>
              <a:buNone/>
            </a:pPr>
            <a:r>
              <a:rPr lang="ru-RU" dirty="0">
                <a:solidFill>
                  <a:srgbClr val="002060"/>
                </a:solidFill>
              </a:rPr>
              <a:t>              Средняя группа     - 2 группы</a:t>
            </a:r>
          </a:p>
          <a:p>
            <a:pPr>
              <a:buNone/>
            </a:pPr>
            <a:r>
              <a:rPr lang="ru-RU" dirty="0">
                <a:solidFill>
                  <a:srgbClr val="002060"/>
                </a:solidFill>
              </a:rPr>
              <a:t>              Старшая группа – 3 группы</a:t>
            </a:r>
          </a:p>
          <a:p>
            <a:pPr>
              <a:buNone/>
            </a:pPr>
            <a:r>
              <a:rPr lang="ru-RU" dirty="0">
                <a:solidFill>
                  <a:srgbClr val="002060"/>
                </a:solidFill>
              </a:rPr>
              <a:t>              Подготовительная группа – 2 группы</a:t>
            </a:r>
          </a:p>
          <a:p>
            <a:pPr>
              <a:buNone/>
            </a:pPr>
            <a:r>
              <a:rPr lang="ru-RU" dirty="0">
                <a:solidFill>
                  <a:srgbClr val="002060"/>
                </a:solidFill>
              </a:rPr>
              <a:t>Всего </a:t>
            </a:r>
            <a:r>
              <a:rPr lang="ru-RU" dirty="0" smtClean="0">
                <a:solidFill>
                  <a:srgbClr val="002060"/>
                </a:solidFill>
              </a:rPr>
              <a:t>235 </a:t>
            </a:r>
            <a:r>
              <a:rPr lang="ru-RU" dirty="0">
                <a:solidFill>
                  <a:srgbClr val="002060"/>
                </a:solidFill>
              </a:rPr>
              <a:t>детей. </a:t>
            </a:r>
          </a:p>
          <a:p>
            <a:endParaRPr lang="ru-RU" dirty="0"/>
          </a:p>
        </p:txBody>
      </p:sp>
      <p:sp>
        <p:nvSpPr>
          <p:cNvPr id="2" name="Заголовок 1"/>
          <p:cNvSpPr>
            <a:spLocks noGrp="1"/>
          </p:cNvSpPr>
          <p:nvPr>
            <p:ph type="title"/>
          </p:nvPr>
        </p:nvSpPr>
        <p:spPr/>
        <p:txBody>
          <a:bodyPr>
            <a:normAutofit/>
          </a:bodyPr>
          <a:lstStyle/>
          <a:p>
            <a:r>
              <a:rPr lang="ru-RU" sz="3200" dirty="0" smtClean="0">
                <a:solidFill>
                  <a:srgbClr val="FF0000"/>
                </a:solidFill>
              </a:rPr>
              <a:t>Краткая характеристика учреждения </a:t>
            </a:r>
            <a:endParaRPr lang="ru-RU" sz="3200"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714488"/>
            <a:ext cx="8229600" cy="4525963"/>
          </a:xfrm>
        </p:spPr>
        <p:txBody>
          <a:bodyPr>
            <a:normAutofit fontScale="55000" lnSpcReduction="20000"/>
          </a:bodyPr>
          <a:lstStyle/>
          <a:p>
            <a:r>
              <a:rPr lang="ru-RU" sz="2900" dirty="0" smtClean="0"/>
              <a:t>Патриотическое воспитание дошкольников - это не только воспитание любви к родному дому, семье, детскому саду, городу, родной природе, культурному достоянию своего народа, своей нации, толерантного отношения к представителям других национальностей, но и воспитание уважительного отношения к труженику и результатам его труда, родной земле, защитникам Отечества, государственной символике, традициям государства и общенародным праздникам.</a:t>
            </a:r>
            <a:br>
              <a:rPr lang="ru-RU" sz="2900" dirty="0" smtClean="0"/>
            </a:br>
            <a:r>
              <a:rPr lang="ru-RU" sz="2900" dirty="0" smtClean="0"/>
              <a:t>           В содержании ФГОС отмечается острая необходимость активизации процесса воспитания патриотизма дошкольника. В связи с этим в ДОУ уделяется огромное внимание воспитанию патриотизма и гражданственности.   1 раз в месяц в музыкальном зале работал кинозал, где воспитанники смотрели документальные и мультипликационные фильмы о войне.  6 мая состоялся концерт, посвященный Дню Победы. В этом мероприятии участвовали воспитанники средних, старших и подготовительных групп. На концерт были приглашены бабушки и дедушки наших детей.</a:t>
            </a:r>
          </a:p>
          <a:p>
            <a:r>
              <a:rPr lang="ru-RU" sz="2900" dirty="0" smtClean="0"/>
              <a:t>   	Во время бесед в конце года дети подготовительных групп показали свои знания о  людях труда и предметах народного творчества, художественных промыслах, </a:t>
            </a:r>
            <a:br>
              <a:rPr lang="ru-RU" sz="2900" dirty="0" smtClean="0"/>
            </a:br>
            <a:r>
              <a:rPr lang="ru-RU" sz="2900" dirty="0" smtClean="0"/>
              <a:t>о людях, прославивших Россию, Татарстан. Это м можем отметить как положительный результат освоения ООП ДО в разделе «Социально-коммуникативное развитие».</a:t>
            </a:r>
          </a:p>
          <a:p>
            <a:endParaRPr lang="ru-RU" dirty="0"/>
          </a:p>
        </p:txBody>
      </p:sp>
      <p:sp>
        <p:nvSpPr>
          <p:cNvPr id="3" name="Заголовок 2"/>
          <p:cNvSpPr>
            <a:spLocks noGrp="1"/>
          </p:cNvSpPr>
          <p:nvPr>
            <p:ph type="title"/>
          </p:nvPr>
        </p:nvSpPr>
        <p:spPr>
          <a:xfrm>
            <a:off x="500034" y="642918"/>
            <a:ext cx="8229600" cy="1143000"/>
          </a:xfrm>
        </p:spPr>
        <p:txBody>
          <a:bodyPr>
            <a:normAutofit fontScale="90000"/>
          </a:bodyPr>
          <a:lstStyle/>
          <a:p>
            <a:pPr algn="ctr"/>
            <a:r>
              <a:rPr lang="ru-RU" sz="2700" u="sng" dirty="0" smtClean="0">
                <a:solidFill>
                  <a:srgbClr val="FF0000"/>
                </a:solidFill>
              </a:rPr>
              <a:t>Результаты реализации основной образовательной программы МАДОУ «Детский сад №390»</a:t>
            </a:r>
            <a:r>
              <a:rPr lang="ru-RU" dirty="0" smtClean="0"/>
              <a:t/>
            </a:r>
            <a:br>
              <a:rPr lang="ru-RU" dirty="0" smtClean="0"/>
            </a:br>
            <a:r>
              <a:rPr lang="ru-RU" sz="2200" u="sng" cap="small" dirty="0" smtClean="0">
                <a:solidFill>
                  <a:srgbClr val="00B0F0"/>
                </a:solidFill>
              </a:rPr>
              <a:t/>
            </a:r>
            <a:br>
              <a:rPr lang="ru-RU" sz="2200" u="sng" cap="small" dirty="0" smtClean="0">
                <a:solidFill>
                  <a:srgbClr val="00B0F0"/>
                </a:solidFill>
              </a:rPr>
            </a:br>
            <a:r>
              <a:rPr lang="ru-RU" sz="2200" u="sng" cap="small" dirty="0" smtClean="0">
                <a:solidFill>
                  <a:srgbClr val="00B0F0"/>
                </a:solidFill>
              </a:rPr>
              <a:t>Социально-коммуникативное развитие</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00034" y="642918"/>
            <a:ext cx="8229600" cy="1143000"/>
          </a:xfrm>
        </p:spPr>
        <p:txBody>
          <a:bodyPr>
            <a:normAutofit fontScale="90000"/>
          </a:bodyPr>
          <a:lstStyle/>
          <a:p>
            <a:pPr algn="ctr"/>
            <a:r>
              <a:rPr lang="ru-RU" sz="2700" u="sng" dirty="0" smtClean="0">
                <a:solidFill>
                  <a:srgbClr val="FF0000"/>
                </a:solidFill>
              </a:rPr>
              <a:t>Результаты реализации основной образовательной программы МАДОУ «Детский сад №390»</a:t>
            </a:r>
            <a:r>
              <a:rPr lang="ru-RU" dirty="0" smtClean="0"/>
              <a:t/>
            </a:r>
            <a:br>
              <a:rPr lang="ru-RU" dirty="0" smtClean="0"/>
            </a:br>
            <a:r>
              <a:rPr lang="ru-RU" sz="2200" u="sng" cap="small" dirty="0" smtClean="0">
                <a:solidFill>
                  <a:srgbClr val="00B0F0"/>
                </a:solidFill>
              </a:rPr>
              <a:t/>
            </a:r>
            <a:br>
              <a:rPr lang="ru-RU" sz="2200" u="sng" cap="small" dirty="0" smtClean="0">
                <a:solidFill>
                  <a:srgbClr val="00B0F0"/>
                </a:solidFill>
              </a:rPr>
            </a:br>
            <a:r>
              <a:rPr lang="ru-RU" sz="2200" u="sng" cap="small" dirty="0" smtClean="0">
                <a:solidFill>
                  <a:srgbClr val="00B0F0"/>
                </a:solidFill>
              </a:rPr>
              <a:t>Речевое развитие</a:t>
            </a:r>
            <a:r>
              <a:rPr lang="ru-RU" dirty="0" smtClean="0"/>
              <a:t/>
            </a:r>
            <a:br>
              <a:rPr lang="ru-RU" dirty="0" smtClean="0"/>
            </a:br>
            <a:endParaRPr lang="ru-RU" dirty="0"/>
          </a:p>
        </p:txBody>
      </p:sp>
      <p:sp>
        <p:nvSpPr>
          <p:cNvPr id="5" name="Содержимое 4"/>
          <p:cNvSpPr>
            <a:spLocks noGrp="1"/>
          </p:cNvSpPr>
          <p:nvPr>
            <p:ph idx="1"/>
          </p:nvPr>
        </p:nvSpPr>
        <p:spPr/>
        <p:txBody>
          <a:bodyPr>
            <a:normAutofit fontScale="77500" lnSpcReduction="20000"/>
          </a:bodyPr>
          <a:lstStyle/>
          <a:p>
            <a:endParaRPr lang="ru-RU" dirty="0" smtClean="0"/>
          </a:p>
          <a:p>
            <a:r>
              <a:rPr lang="ru-RU" dirty="0" smtClean="0"/>
              <a:t>В течение года продолжалась работа по формированию устной речи и навыков речевого общения с окружающими людьми. Несмотря на то, что очень много стало детей с проблемами логопедического характера, тем не менее речь выпускников  можно оценить на хорошо. Из числа выпускников в логопедической группе обучалось 5 человек. Четверо из них показали положительную динамику в развитии речи, лишь один  при индивидуальной динамике, среди других был похуже. В детском саду логопедическая группа работала первый год, этому ребенку не хватило времени для выправления речи. В детском саду остается очень много детей с проблемами в речевом развитии, вплоть до таких детей, которым нужен не логопед, а дефектолог. Это дети, которые попали в детский сад в рамках программы «Доступная среда».</a:t>
            </a: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00034" y="642918"/>
            <a:ext cx="8229600" cy="1143000"/>
          </a:xfrm>
        </p:spPr>
        <p:txBody>
          <a:bodyPr>
            <a:normAutofit fontScale="90000"/>
          </a:bodyPr>
          <a:lstStyle/>
          <a:p>
            <a:pPr algn="ctr"/>
            <a:r>
              <a:rPr lang="ru-RU" sz="2700" u="sng" dirty="0" smtClean="0">
                <a:solidFill>
                  <a:srgbClr val="FF0000"/>
                </a:solidFill>
              </a:rPr>
              <a:t>Результаты реализации основной образовательной программы МАДОУ «Детский сад №390»</a:t>
            </a:r>
            <a:r>
              <a:rPr lang="ru-RU" dirty="0" smtClean="0"/>
              <a:t/>
            </a:r>
            <a:br>
              <a:rPr lang="ru-RU" dirty="0" smtClean="0"/>
            </a:br>
            <a:r>
              <a:rPr lang="ru-RU" sz="2200" u="sng" cap="small" dirty="0" smtClean="0">
                <a:solidFill>
                  <a:srgbClr val="00B0F0"/>
                </a:solidFill>
              </a:rPr>
              <a:t>Речевое развитие</a:t>
            </a:r>
            <a:r>
              <a:rPr lang="ru-RU" dirty="0" smtClean="0"/>
              <a:t/>
            </a:r>
            <a:br>
              <a:rPr lang="ru-RU" dirty="0" smtClean="0"/>
            </a:br>
            <a:endParaRPr lang="ru-RU" dirty="0"/>
          </a:p>
        </p:txBody>
      </p:sp>
      <p:sp>
        <p:nvSpPr>
          <p:cNvPr id="5" name="Содержимое 4"/>
          <p:cNvSpPr>
            <a:spLocks noGrp="1"/>
          </p:cNvSpPr>
          <p:nvPr>
            <p:ph idx="1"/>
          </p:nvPr>
        </p:nvSpPr>
        <p:spPr/>
        <p:txBody>
          <a:bodyPr>
            <a:normAutofit/>
          </a:bodyPr>
          <a:lstStyle/>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r>
              <a:rPr lang="ru-RU" sz="1600" dirty="0" smtClean="0"/>
              <a:t>Дети без проблем в произношении показывают высокие результаты в связной, грамматически правильной диалоговой и монологической речи, понимают  на слух тексты различных жанров детской литературы, проявляют интерес к литературе в целом.</a:t>
            </a:r>
          </a:p>
          <a:p>
            <a:endParaRPr lang="ru-RU" dirty="0"/>
          </a:p>
        </p:txBody>
      </p:sp>
      <p:pic>
        <p:nvPicPr>
          <p:cNvPr id="6" name="Picture 2" descr="C:\Documents and Settings\Admin\Рабочий стол\Реь детей.jpg"/>
          <p:cNvPicPr>
            <a:picLocks noChangeAspect="1" noChangeArrowheads="1"/>
          </p:cNvPicPr>
          <p:nvPr/>
        </p:nvPicPr>
        <p:blipFill>
          <a:blip r:embed="rId2"/>
          <a:srcRect/>
          <a:stretch>
            <a:fillRect/>
          </a:stretch>
        </p:blipFill>
        <p:spPr bwMode="auto">
          <a:xfrm>
            <a:off x="785786" y="1785926"/>
            <a:ext cx="7643866" cy="2786082"/>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1357298"/>
            <a:ext cx="8229600" cy="5214974"/>
          </a:xfrm>
        </p:spPr>
        <p:txBody>
          <a:bodyPr>
            <a:normAutofit/>
          </a:bodyPr>
          <a:lstStyle/>
          <a:p>
            <a:r>
              <a:rPr lang="ru-RU" sz="1800" dirty="0" smtClean="0"/>
              <a:t>В апреле 2016 года педагогом-психологом МАДОУ № 390 проводилось обследование воспитанников подготовительных к школе групп на предмет оценки </a:t>
            </a:r>
            <a:r>
              <a:rPr lang="ru-RU" sz="1800" dirty="0" err="1" smtClean="0"/>
              <a:t>сформированности</a:t>
            </a:r>
            <a:r>
              <a:rPr lang="ru-RU" sz="1800" dirty="0" smtClean="0"/>
              <a:t> предпосылок к учебной деятельности в количестве  36  человек.</a:t>
            </a:r>
          </a:p>
          <a:p>
            <a:r>
              <a:rPr lang="ru-RU" sz="1800" dirty="0" smtClean="0"/>
              <a:t>По итогам обследования дети разделились на следующие группы:</a:t>
            </a:r>
          </a:p>
          <a:p>
            <a:r>
              <a:rPr lang="ru-RU" sz="1800" b="1" dirty="0" smtClean="0"/>
              <a:t>IV уровень</a:t>
            </a:r>
            <a:r>
              <a:rPr lang="ru-RU" sz="1800" dirty="0" smtClean="0"/>
              <a:t> (средний балл от 3,2 до 4,0) - высокие показатели состояния ВПФ и процессов –  18 человек;</a:t>
            </a:r>
          </a:p>
          <a:p>
            <a:r>
              <a:rPr lang="ru-RU" sz="1800" b="1" dirty="0" smtClean="0"/>
              <a:t>III уровень</a:t>
            </a:r>
            <a:r>
              <a:rPr lang="ru-RU" sz="1800" dirty="0" smtClean="0"/>
              <a:t> (средний балл от 2,50 до 3,19) - средний уровень развития – 15 человек;</a:t>
            </a:r>
          </a:p>
          <a:p>
            <a:r>
              <a:rPr lang="ru-RU" sz="1800" b="1" dirty="0" smtClean="0"/>
              <a:t>II уровень</a:t>
            </a:r>
            <a:r>
              <a:rPr lang="ru-RU" sz="1800" dirty="0" smtClean="0"/>
              <a:t> (средний балл от 2,0 до 2,49) – показатели ниже средних  -  2 человека;</a:t>
            </a:r>
          </a:p>
          <a:p>
            <a:r>
              <a:rPr lang="ru-RU" sz="1800" b="1" dirty="0" smtClean="0"/>
              <a:t>I уровень</a:t>
            </a:r>
            <a:r>
              <a:rPr lang="ru-RU" sz="1800" dirty="0" smtClean="0"/>
              <a:t> (менее 2 баллов) – низкие показатели – 1 человек. </a:t>
            </a:r>
          </a:p>
          <a:p>
            <a:pPr>
              <a:buNone/>
            </a:pPr>
            <a:r>
              <a:rPr lang="ru-RU" sz="1800" dirty="0" smtClean="0"/>
              <a:t>    30 выпускников   детского сада  имеют  высокий уровень развития и готовы к обучению в школе. 5 человек частично готовы к школе, и один ребенок условно готов.</a:t>
            </a:r>
          </a:p>
          <a:p>
            <a:endParaRPr lang="ru-RU" sz="2900" dirty="0" smtClean="0"/>
          </a:p>
          <a:p>
            <a:endParaRPr lang="ru-RU" dirty="0"/>
          </a:p>
        </p:txBody>
      </p:sp>
      <p:sp>
        <p:nvSpPr>
          <p:cNvPr id="3" name="Заголовок 2"/>
          <p:cNvSpPr>
            <a:spLocks noGrp="1"/>
          </p:cNvSpPr>
          <p:nvPr>
            <p:ph type="title"/>
          </p:nvPr>
        </p:nvSpPr>
        <p:spPr>
          <a:xfrm>
            <a:off x="500034" y="642918"/>
            <a:ext cx="8229600" cy="857256"/>
          </a:xfrm>
        </p:spPr>
        <p:txBody>
          <a:bodyPr>
            <a:normAutofit fontScale="90000"/>
          </a:bodyPr>
          <a:lstStyle/>
          <a:p>
            <a:pPr algn="ctr"/>
            <a:r>
              <a:rPr lang="ru-RU" sz="2700" u="sng" dirty="0" smtClean="0">
                <a:solidFill>
                  <a:srgbClr val="FF0000"/>
                </a:solidFill>
              </a:rPr>
              <a:t>Результаты реализации основной образовательной программы МАДОУ «Детский сад №390»</a:t>
            </a:r>
            <a:r>
              <a:rPr lang="ru-RU" dirty="0" smtClean="0"/>
              <a:t/>
            </a:r>
            <a:br>
              <a:rPr lang="ru-RU" dirty="0" smtClean="0"/>
            </a:br>
            <a:r>
              <a:rPr lang="ru-RU" sz="2200" u="sng" cap="small" dirty="0" smtClean="0">
                <a:solidFill>
                  <a:srgbClr val="00B0F0"/>
                </a:solidFill>
              </a:rPr>
              <a:t>Познавательное развитие</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2071678"/>
            <a:ext cx="8229600" cy="4525963"/>
          </a:xfrm>
        </p:spPr>
        <p:txBody>
          <a:bodyPr>
            <a:normAutofit fontScale="92500" lnSpcReduction="10000"/>
          </a:bodyPr>
          <a:lstStyle/>
          <a:p>
            <a:pPr>
              <a:buNone/>
            </a:pPr>
            <a:endParaRPr lang="ru-RU" sz="1800" dirty="0" smtClean="0"/>
          </a:p>
          <a:p>
            <a:pPr lvl="0"/>
            <a:r>
              <a:rPr lang="ru-RU" sz="2000" dirty="0" smtClean="0"/>
              <a:t>Дети дошкольного возраста очень любят рисовать, клеить, лепить, конструировать, петь, танцевать. Любят выступать на праздниках перед родителями.                                     Посещенная администрацией организованная  деятельность детей подготовительных групп показала высокий уровень усвоения программы этой образовательной области. </a:t>
            </a:r>
          </a:p>
          <a:p>
            <a:pPr lvl="0"/>
            <a:endParaRPr lang="ru-RU" sz="2000" dirty="0" smtClean="0"/>
          </a:p>
          <a:p>
            <a:pPr lvl="0"/>
            <a:r>
              <a:rPr lang="ru-RU" sz="2000" dirty="0" smtClean="0"/>
              <a:t>Об этом говорят желание детей проявить себя в самостоятельной творческой деятельности (изобразительной, конструктивно-модельной, музыкальной и др.), признаки становления эстетического отношения к окружающему миру, Формирование элементарных представлений о видах искусства, сопереживание персонажам художественных произведений.</a:t>
            </a:r>
          </a:p>
          <a:p>
            <a:r>
              <a:rPr lang="ru-RU" sz="2000" dirty="0" smtClean="0"/>
              <a:t> </a:t>
            </a:r>
          </a:p>
          <a:p>
            <a:endParaRPr lang="ru-RU" dirty="0"/>
          </a:p>
        </p:txBody>
      </p:sp>
      <p:sp>
        <p:nvSpPr>
          <p:cNvPr id="3" name="Заголовок 2"/>
          <p:cNvSpPr>
            <a:spLocks noGrp="1"/>
          </p:cNvSpPr>
          <p:nvPr>
            <p:ph type="title"/>
          </p:nvPr>
        </p:nvSpPr>
        <p:spPr>
          <a:xfrm>
            <a:off x="500034" y="642918"/>
            <a:ext cx="8229600" cy="1143000"/>
          </a:xfrm>
        </p:spPr>
        <p:txBody>
          <a:bodyPr>
            <a:normAutofit fontScale="90000"/>
          </a:bodyPr>
          <a:lstStyle/>
          <a:p>
            <a:pPr algn="ctr"/>
            <a:r>
              <a:rPr lang="ru-RU" sz="2700" u="sng" dirty="0" smtClean="0">
                <a:solidFill>
                  <a:srgbClr val="FF0000"/>
                </a:solidFill>
              </a:rPr>
              <a:t>Результаты реализации основной образовательной программы МАДОУ «Детский сад №390»</a:t>
            </a:r>
            <a:r>
              <a:rPr lang="ru-RU" dirty="0" smtClean="0"/>
              <a:t/>
            </a:r>
            <a:br>
              <a:rPr lang="ru-RU" dirty="0" smtClean="0"/>
            </a:br>
            <a:r>
              <a:rPr lang="ru-RU" sz="2200" u="sng" cap="small" dirty="0" smtClean="0">
                <a:solidFill>
                  <a:srgbClr val="00B0F0"/>
                </a:solidFill>
              </a:rPr>
              <a:t/>
            </a:r>
            <a:br>
              <a:rPr lang="ru-RU" sz="2200" u="sng" cap="small" dirty="0" smtClean="0">
                <a:solidFill>
                  <a:srgbClr val="00B0F0"/>
                </a:solidFill>
              </a:rPr>
            </a:br>
            <a:r>
              <a:rPr lang="ru-RU" sz="2200" u="sng" cap="small" dirty="0" smtClean="0">
                <a:solidFill>
                  <a:srgbClr val="00B0F0"/>
                </a:solidFill>
              </a:rPr>
              <a:t>Художественно-эстетическое развитие</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357298"/>
            <a:ext cx="8229600" cy="4525963"/>
          </a:xfrm>
        </p:spPr>
        <p:txBody>
          <a:bodyPr>
            <a:normAutofit fontScale="92500" lnSpcReduction="20000"/>
          </a:bodyPr>
          <a:lstStyle/>
          <a:p>
            <a:pPr>
              <a:buNone/>
            </a:pPr>
            <a:r>
              <a:rPr lang="ru-RU" sz="1800" dirty="0" smtClean="0"/>
              <a:t>Приобретено</a:t>
            </a:r>
          </a:p>
          <a:p>
            <a:r>
              <a:rPr lang="ru-RU" sz="1800" dirty="0" smtClean="0"/>
              <a:t>1стиральная машина; </a:t>
            </a:r>
          </a:p>
          <a:p>
            <a:r>
              <a:rPr lang="ru-RU" sz="1800" dirty="0" smtClean="0"/>
              <a:t>Облучатель в медицинский кабинет.</a:t>
            </a:r>
          </a:p>
          <a:p>
            <a:r>
              <a:rPr lang="ru-RU" sz="1800" dirty="0" smtClean="0"/>
              <a:t>2 МФУ</a:t>
            </a:r>
          </a:p>
          <a:p>
            <a:r>
              <a:rPr lang="ru-RU" sz="1800" dirty="0" smtClean="0"/>
              <a:t>Магнитофон</a:t>
            </a:r>
          </a:p>
          <a:p>
            <a:r>
              <a:rPr lang="ru-RU" sz="1800" dirty="0" smtClean="0"/>
              <a:t>Куклы </a:t>
            </a:r>
            <a:r>
              <a:rPr lang="ru-RU" sz="1800" dirty="0" err="1" smtClean="0"/>
              <a:t>Би-ба-бо</a:t>
            </a:r>
            <a:endParaRPr lang="ru-RU" sz="1800" dirty="0" smtClean="0"/>
          </a:p>
          <a:p>
            <a:r>
              <a:rPr lang="ru-RU" sz="1800" dirty="0" smtClean="0"/>
              <a:t>Доски, сковородки, тазы в пищеблок</a:t>
            </a:r>
          </a:p>
          <a:p>
            <a:r>
              <a:rPr lang="ru-RU" sz="1800" dirty="0" smtClean="0"/>
              <a:t>Палас в кабинет музыки</a:t>
            </a:r>
          </a:p>
          <a:p>
            <a:r>
              <a:rPr lang="ru-RU" sz="1800" dirty="0" smtClean="0"/>
              <a:t>Заменены и добавлены 8 унитазов в 4,10,3, 9 группы.</a:t>
            </a:r>
          </a:p>
          <a:p>
            <a:r>
              <a:rPr lang="ru-RU" sz="1800" dirty="0" smtClean="0"/>
              <a:t>Коллекция кукол в национальных костюмах.</a:t>
            </a:r>
          </a:p>
          <a:p>
            <a:r>
              <a:rPr lang="ru-RU" sz="1800" dirty="0" smtClean="0"/>
              <a:t>Стулья в гр. №8.</a:t>
            </a:r>
          </a:p>
          <a:p>
            <a:r>
              <a:rPr lang="ru-RU" sz="1800" dirty="0" smtClean="0"/>
              <a:t>Сменили 120 электрических ламп.</a:t>
            </a:r>
          </a:p>
          <a:p>
            <a:r>
              <a:rPr lang="ru-RU" sz="1800" dirty="0" smtClean="0"/>
              <a:t>Восстановили бетонные стены мусоросборника.</a:t>
            </a:r>
          </a:p>
          <a:p>
            <a:r>
              <a:rPr lang="ru-RU" sz="1800" dirty="0" smtClean="0"/>
              <a:t>Заменили линолеум в игровой и раздевалке группы №8.</a:t>
            </a:r>
          </a:p>
          <a:p>
            <a:r>
              <a:rPr lang="ru-RU" sz="1800" dirty="0" smtClean="0"/>
              <a:t>Косметический ремонт стен в группе №8.</a:t>
            </a:r>
          </a:p>
          <a:p>
            <a:r>
              <a:rPr lang="ru-RU" sz="1800" dirty="0" smtClean="0"/>
              <a:t>Заменили линолеум в прачечной.</a:t>
            </a:r>
          </a:p>
        </p:txBody>
      </p:sp>
      <p:sp>
        <p:nvSpPr>
          <p:cNvPr id="3" name="Заголовок 2"/>
          <p:cNvSpPr>
            <a:spLocks noGrp="1"/>
          </p:cNvSpPr>
          <p:nvPr>
            <p:ph type="title"/>
          </p:nvPr>
        </p:nvSpPr>
        <p:spPr>
          <a:xfrm>
            <a:off x="500034" y="642918"/>
            <a:ext cx="8229600" cy="571504"/>
          </a:xfrm>
        </p:spPr>
        <p:txBody>
          <a:bodyPr>
            <a:normAutofit/>
          </a:bodyPr>
          <a:lstStyle/>
          <a:p>
            <a:pPr algn="ctr"/>
            <a:r>
              <a:rPr lang="ru-RU" sz="2700" u="sng" dirty="0" smtClean="0">
                <a:solidFill>
                  <a:srgbClr val="FF0000"/>
                </a:solidFill>
              </a:rPr>
              <a:t>Административно-хозяйственная работа</a:t>
            </a: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357298"/>
            <a:ext cx="8229600" cy="4525963"/>
          </a:xfrm>
        </p:spPr>
        <p:txBody>
          <a:bodyPr>
            <a:normAutofit lnSpcReduction="10000"/>
          </a:bodyPr>
          <a:lstStyle/>
          <a:p>
            <a:r>
              <a:rPr lang="ru-RU" sz="1800" dirty="0" smtClean="0"/>
              <a:t>Приобрели 6 водонагревателей и установили их.</a:t>
            </a:r>
          </a:p>
          <a:p>
            <a:r>
              <a:rPr lang="ru-RU" sz="1800" dirty="0" smtClean="0"/>
              <a:t>На новый год приобрели игрушки, дожди, гирлянды для украшения елки.</a:t>
            </a:r>
          </a:p>
          <a:p>
            <a:r>
              <a:rPr lang="ru-RU" sz="1800" dirty="0" smtClean="0"/>
              <a:t>На выпускной изготовлены медали для детей, шары.</a:t>
            </a:r>
          </a:p>
          <a:p>
            <a:r>
              <a:rPr lang="ru-RU" sz="1800" dirty="0" smtClean="0"/>
              <a:t>Приобретены подставки для детей ПГ под углом 30 градусов.</a:t>
            </a:r>
          </a:p>
          <a:p>
            <a:r>
              <a:rPr lang="ru-RU" sz="1800" dirty="0" smtClean="0"/>
              <a:t>10 мешков цемента.</a:t>
            </a:r>
          </a:p>
          <a:p>
            <a:r>
              <a:rPr lang="ru-RU" sz="1800" dirty="0" smtClean="0"/>
              <a:t>Произведена дезинфекция постельных принадлежностей и ковров.</a:t>
            </a:r>
          </a:p>
          <a:p>
            <a:r>
              <a:rPr lang="ru-RU" sz="1800" dirty="0" smtClean="0"/>
              <a:t>Заменена ванна в прачечной.</a:t>
            </a:r>
          </a:p>
          <a:p>
            <a:r>
              <a:rPr lang="ru-RU" sz="1800" dirty="0" smtClean="0"/>
              <a:t>Приобретен котел из нержавейки.</a:t>
            </a:r>
          </a:p>
          <a:p>
            <a:r>
              <a:rPr lang="ru-RU" sz="1800" dirty="0" smtClean="0"/>
              <a:t>Канцтовары.</a:t>
            </a:r>
          </a:p>
          <a:p>
            <a:r>
              <a:rPr lang="ru-RU" sz="1800" dirty="0" smtClean="0"/>
              <a:t>Моющие средства.</a:t>
            </a:r>
          </a:p>
          <a:p>
            <a:r>
              <a:rPr lang="ru-RU" sz="1800" dirty="0" smtClean="0"/>
              <a:t>Методические материалы к новой программе.</a:t>
            </a:r>
          </a:p>
          <a:p>
            <a:r>
              <a:rPr lang="ru-RU" sz="1800" dirty="0" smtClean="0"/>
              <a:t>Наглядные пособия к новой программе.</a:t>
            </a:r>
          </a:p>
          <a:p>
            <a:r>
              <a:rPr lang="ru-RU" sz="1800" dirty="0" smtClean="0"/>
              <a:t>Медикаменты.</a:t>
            </a:r>
          </a:p>
          <a:p>
            <a:endParaRPr lang="ru-RU" sz="1800" dirty="0" smtClean="0"/>
          </a:p>
          <a:p>
            <a:pPr lvl="0"/>
            <a:endParaRPr lang="ru-RU" sz="1800" dirty="0" smtClean="0"/>
          </a:p>
          <a:p>
            <a:pPr lvl="0"/>
            <a:endParaRPr lang="ru-RU" sz="1800" dirty="0"/>
          </a:p>
        </p:txBody>
      </p:sp>
      <p:sp>
        <p:nvSpPr>
          <p:cNvPr id="3" name="Заголовок 2"/>
          <p:cNvSpPr>
            <a:spLocks noGrp="1"/>
          </p:cNvSpPr>
          <p:nvPr>
            <p:ph type="title"/>
          </p:nvPr>
        </p:nvSpPr>
        <p:spPr>
          <a:xfrm>
            <a:off x="500034" y="642918"/>
            <a:ext cx="8229600" cy="571504"/>
          </a:xfrm>
        </p:spPr>
        <p:txBody>
          <a:bodyPr>
            <a:normAutofit/>
          </a:bodyPr>
          <a:lstStyle/>
          <a:p>
            <a:pPr algn="ctr"/>
            <a:r>
              <a:rPr lang="ru-RU" sz="2700" u="sng" dirty="0" smtClean="0">
                <a:solidFill>
                  <a:srgbClr val="FF0000"/>
                </a:solidFill>
              </a:rPr>
              <a:t>Административно-хозяйственная работа</a:t>
            </a:r>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1357298"/>
            <a:ext cx="8229600" cy="5214974"/>
          </a:xfrm>
        </p:spPr>
        <p:txBody>
          <a:bodyPr>
            <a:normAutofit/>
          </a:bodyPr>
          <a:lstStyle/>
          <a:p>
            <a:r>
              <a:rPr lang="ru-RU" sz="1800" dirty="0" smtClean="0"/>
              <a:t>Мягкий инвентарь.</a:t>
            </a:r>
          </a:p>
          <a:p>
            <a:r>
              <a:rPr lang="ru-RU" sz="1800" dirty="0" smtClean="0"/>
              <a:t>Подписка на периодические издания.</a:t>
            </a:r>
          </a:p>
          <a:p>
            <a:r>
              <a:rPr lang="ru-RU" sz="1800" dirty="0" smtClean="0"/>
              <a:t>Ведра, кастрюли, чайники, швабры и др.</a:t>
            </a:r>
          </a:p>
          <a:p>
            <a:r>
              <a:rPr lang="ru-RU" sz="1800" dirty="0" smtClean="0"/>
              <a:t>Стройматериалы для ремонта групп;</a:t>
            </a:r>
          </a:p>
          <a:p>
            <a:r>
              <a:rPr lang="ru-RU" sz="1800" dirty="0" smtClean="0"/>
              <a:t>Отремонтированы все подоконники во всех группах.</a:t>
            </a:r>
          </a:p>
          <a:p>
            <a:r>
              <a:rPr lang="ru-RU" sz="1800" dirty="0" smtClean="0"/>
              <a:t>Сделан косметический ремонт в кабинете татарского языка, 10 группе, кабинете </a:t>
            </a:r>
            <a:r>
              <a:rPr lang="ru-RU" sz="1800" dirty="0" err="1" smtClean="0"/>
              <a:t>допуслуг</a:t>
            </a:r>
            <a:r>
              <a:rPr lang="ru-RU" sz="1800" dirty="0" smtClean="0"/>
              <a:t>, тамбуре детского сада и 7 группы.</a:t>
            </a:r>
          </a:p>
          <a:p>
            <a:r>
              <a:rPr lang="ru-RU" sz="1800" dirty="0" smtClean="0"/>
              <a:t>Сделан косметический ремонт в туалете 12 группы и коридоре 2 этажа(протечка кровли).</a:t>
            </a:r>
          </a:p>
          <a:p>
            <a:r>
              <a:rPr lang="ru-RU" sz="1800" dirty="0" smtClean="0"/>
              <a:t>Для пищеблока регулярно приобретаются пакеты для мусора, перчатки, белизна, </a:t>
            </a:r>
            <a:r>
              <a:rPr lang="ru-RU" sz="1800" dirty="0" err="1" smtClean="0"/>
              <a:t>пуржавель</a:t>
            </a:r>
            <a:r>
              <a:rPr lang="ru-RU" sz="1800" dirty="0" smtClean="0"/>
              <a:t>, моющее средство «Ника», мыло и др.</a:t>
            </a:r>
          </a:p>
          <a:p>
            <a:r>
              <a:rPr lang="ru-RU" sz="1800" dirty="0" smtClean="0"/>
              <a:t>Оплачены почтовые затраты, предоставление услуг нотариуса, услуг </a:t>
            </a:r>
            <a:r>
              <a:rPr lang="ru-RU" sz="1800" dirty="0" err="1" smtClean="0"/>
              <a:t>санэпидемстанции</a:t>
            </a:r>
            <a:r>
              <a:rPr lang="ru-RU" sz="1800" dirty="0" smtClean="0"/>
              <a:t> о профилактических медосмотрах, документов о чистоте вытяжек, заправка картриджей, зарядка огнетушителей и др. </a:t>
            </a:r>
          </a:p>
          <a:p>
            <a:r>
              <a:rPr lang="ru-RU" sz="1800" dirty="0" smtClean="0"/>
              <a:t>Дидактические материалы для работы всех педагогов.</a:t>
            </a:r>
          </a:p>
        </p:txBody>
      </p:sp>
      <p:sp>
        <p:nvSpPr>
          <p:cNvPr id="3" name="Заголовок 2"/>
          <p:cNvSpPr>
            <a:spLocks noGrp="1"/>
          </p:cNvSpPr>
          <p:nvPr>
            <p:ph type="title"/>
          </p:nvPr>
        </p:nvSpPr>
        <p:spPr>
          <a:xfrm>
            <a:off x="500034" y="642918"/>
            <a:ext cx="8229600" cy="571504"/>
          </a:xfrm>
        </p:spPr>
        <p:txBody>
          <a:bodyPr>
            <a:normAutofit/>
          </a:bodyPr>
          <a:lstStyle/>
          <a:p>
            <a:pPr algn="ctr"/>
            <a:r>
              <a:rPr lang="ru-RU" sz="2700" u="sng" dirty="0" smtClean="0">
                <a:solidFill>
                  <a:srgbClr val="FF0000"/>
                </a:solidFill>
              </a:rPr>
              <a:t>Административно-хозяйственная работа</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ctr">
              <a:buNone/>
            </a:pPr>
            <a:r>
              <a:rPr lang="ru-RU" sz="4000" dirty="0" smtClean="0">
                <a:solidFill>
                  <a:srgbClr val="FF0000"/>
                </a:solidFill>
              </a:rPr>
              <a:t>Спасибо за </a:t>
            </a:r>
            <a:r>
              <a:rPr lang="ru-RU" sz="4000" dirty="0" smtClean="0">
                <a:solidFill>
                  <a:srgbClr val="FF0000"/>
                </a:solidFill>
              </a:rPr>
              <a:t>терпение, и за то, что дочитали до конца! </a:t>
            </a:r>
            <a:endParaRPr lang="ru-RU" sz="4000" dirty="0">
              <a:solidFill>
                <a:srgbClr val="FF0000"/>
              </a:solidFill>
            </a:endParaRPr>
          </a:p>
        </p:txBody>
      </p:sp>
      <p:sp>
        <p:nvSpPr>
          <p:cNvPr id="3" name="Заголовок 2"/>
          <p:cNvSpPr>
            <a:spLocks noGrp="1"/>
          </p:cNvSpPr>
          <p:nvPr>
            <p:ph type="title"/>
          </p:nvPr>
        </p:nvSpPr>
        <p:spPr/>
        <p:txBody>
          <a:bodyPr>
            <a:normAutofit/>
          </a:bodyPr>
          <a:lstStyle/>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0000" lnSpcReduction="20000"/>
          </a:bodyPr>
          <a:lstStyle/>
          <a:p>
            <a:r>
              <a:rPr lang="ru-RU" dirty="0" smtClean="0"/>
              <a:t>Кадрами воспитателей на начало года ДОУ было укомплектовано полностью. </a:t>
            </a:r>
          </a:p>
          <a:p>
            <a:r>
              <a:rPr lang="ru-RU" dirty="0" smtClean="0"/>
              <a:t>Всего в саду работают 23 педагога: 3 имеет высшую квалификационную категорию; 15 имеют первую квалификационную категорию, 15 педагогов имеют высшее образование; среднее специальное педагогическое образование – 8 педагогов, 7 педагогов прошли профессиональную переподготовку по программе «Педагогика и психология дошкольного образования»,  </a:t>
            </a:r>
          </a:p>
          <a:p>
            <a:r>
              <a:rPr lang="ru-RU" dirty="0" smtClean="0"/>
              <a:t>на данный момент получают высшее образование заочно – 5 педагогов, а 1 педагог – второе высшее. </a:t>
            </a:r>
          </a:p>
          <a:p>
            <a:r>
              <a:rPr lang="ru-RU" dirty="0" smtClean="0"/>
              <a:t>Педагоги муниципального автономного дошкольного образовательного учреждения «Детский сад №390 комбинированного вида»  - профессиональные, компетентные работники, это увлеченные, творческие люди, обладающие высокими профессиональными знаниями. </a:t>
            </a:r>
          </a:p>
          <a:p>
            <a:endParaRPr lang="ru-RU" dirty="0"/>
          </a:p>
        </p:txBody>
      </p:sp>
      <p:sp>
        <p:nvSpPr>
          <p:cNvPr id="2" name="Заголовок 1"/>
          <p:cNvSpPr>
            <a:spLocks noGrp="1"/>
          </p:cNvSpPr>
          <p:nvPr>
            <p:ph type="title"/>
          </p:nvPr>
        </p:nvSpPr>
        <p:spPr/>
        <p:txBody>
          <a:bodyPr/>
          <a:lstStyle/>
          <a:p>
            <a:pPr algn="ctr"/>
            <a:r>
              <a:rPr lang="ru-RU" sz="3200" dirty="0" smtClean="0">
                <a:solidFill>
                  <a:srgbClr val="FF0000"/>
                </a:solidFill>
              </a:rPr>
              <a:t>Кадровый</a:t>
            </a:r>
            <a:r>
              <a:rPr lang="ru-RU" dirty="0" smtClean="0">
                <a:solidFill>
                  <a:srgbClr val="FF0000"/>
                </a:solidFill>
              </a:rPr>
              <a:t> </a:t>
            </a:r>
            <a:r>
              <a:rPr lang="ru-RU" sz="3200" dirty="0" smtClean="0">
                <a:solidFill>
                  <a:srgbClr val="FF0000"/>
                </a:solidFill>
              </a:rPr>
              <a:t>состав</a:t>
            </a:r>
            <a:endParaRPr lang="ru-RU" sz="3200"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81328"/>
            <a:ext cx="8229600" cy="4805192"/>
          </a:xfrm>
        </p:spPr>
        <p:txBody>
          <a:bodyPr>
            <a:normAutofit fontScale="62500" lnSpcReduction="20000"/>
          </a:bodyPr>
          <a:lstStyle/>
          <a:p>
            <a:pPr lvl="0">
              <a:buNone/>
            </a:pPr>
            <a:r>
              <a:rPr lang="ru-RU" dirty="0" smtClean="0"/>
              <a:t>Перед коллективом МАДОУ « Детский сад № 390» в 2015-2016 учебном году были поставлены следующие задачи:</a:t>
            </a:r>
          </a:p>
          <a:p>
            <a:r>
              <a:rPr lang="ru-RU" dirty="0" smtClean="0"/>
              <a:t>1. Продолжить работу по внедрению ФГОС дошкольного образования, в том числе по обновлению содержания дошкольного образования через реализацию инновационных проектов в образовательном пространстве МАДОУ.</a:t>
            </a:r>
          </a:p>
          <a:p>
            <a:r>
              <a:rPr lang="ru-RU" dirty="0" smtClean="0"/>
              <a:t>2. Продолжить работу по повышению качества обучения детей двум государственным языкам РТ, используя в образовательном процессе ДОО новые учебно-методические комплексы.</a:t>
            </a:r>
          </a:p>
          <a:p>
            <a:r>
              <a:rPr lang="ru-RU" dirty="0" smtClean="0"/>
              <a:t>3. Продолжить работу по повышению </a:t>
            </a:r>
            <a:r>
              <a:rPr lang="ru-RU" dirty="0" err="1" smtClean="0"/>
              <a:t>категорийного</a:t>
            </a:r>
            <a:r>
              <a:rPr lang="ru-RU" dirty="0" smtClean="0"/>
              <a:t> уровня и профессионального мастерства педагогов детского сада.</a:t>
            </a:r>
          </a:p>
          <a:p>
            <a:r>
              <a:rPr lang="ru-RU" dirty="0" smtClean="0"/>
              <a:t>4.  Формировать партнерские отношения педагогов и родителей в соответствии с требованиями ФГОС.</a:t>
            </a:r>
          </a:p>
          <a:p>
            <a:endParaRPr lang="ru-RU" dirty="0" smtClean="0"/>
          </a:p>
          <a:p>
            <a:pPr>
              <a:buNone/>
            </a:pPr>
            <a:r>
              <a:rPr lang="ru-RU" dirty="0" smtClean="0"/>
              <a:t>По результатам </a:t>
            </a:r>
            <a:r>
              <a:rPr lang="ru-RU" dirty="0" err="1" smtClean="0"/>
              <a:t>самообследования</a:t>
            </a:r>
            <a:r>
              <a:rPr lang="ru-RU" dirty="0" smtClean="0"/>
              <a:t> задачи выполнены.                                   </a:t>
            </a:r>
          </a:p>
          <a:p>
            <a:pPr>
              <a:buNone/>
            </a:pPr>
            <a:r>
              <a:rPr lang="ru-RU" dirty="0" smtClean="0"/>
              <a:t>Выявлены проблемные зоны.</a:t>
            </a:r>
          </a:p>
          <a:p>
            <a:pPr>
              <a:buNone/>
            </a:pPr>
            <a:r>
              <a:rPr lang="ru-RU" dirty="0" smtClean="0"/>
              <a:t>Сформирован план контроля с учетом выводов </a:t>
            </a:r>
            <a:r>
              <a:rPr lang="ru-RU" dirty="0" err="1" smtClean="0"/>
              <a:t>самообследования</a:t>
            </a:r>
            <a:r>
              <a:rPr lang="ru-RU" dirty="0" smtClean="0"/>
              <a:t>.</a:t>
            </a:r>
          </a:p>
          <a:p>
            <a:pPr>
              <a:buNone/>
            </a:pPr>
            <a:r>
              <a:rPr lang="ru-RU" dirty="0" smtClean="0"/>
              <a:t> </a:t>
            </a:r>
          </a:p>
          <a:p>
            <a:endParaRPr lang="ru-RU" dirty="0"/>
          </a:p>
        </p:txBody>
      </p:sp>
      <p:sp>
        <p:nvSpPr>
          <p:cNvPr id="2" name="Заголовок 1"/>
          <p:cNvSpPr>
            <a:spLocks noGrp="1"/>
          </p:cNvSpPr>
          <p:nvPr>
            <p:ph type="title"/>
          </p:nvPr>
        </p:nvSpPr>
        <p:spPr/>
        <p:txBody>
          <a:bodyPr>
            <a:normAutofit/>
          </a:bodyPr>
          <a:lstStyle/>
          <a:p>
            <a:pPr algn="ctr"/>
            <a:r>
              <a:rPr lang="ru-RU" sz="3200" dirty="0" smtClean="0">
                <a:solidFill>
                  <a:srgbClr val="FF0000"/>
                </a:solidFill>
              </a:rPr>
              <a:t>Задачи 2015-2016 учебного года</a:t>
            </a:r>
            <a:endParaRPr lang="ru-RU" sz="3200"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0000" lnSpcReduction="20000"/>
          </a:bodyPr>
          <a:lstStyle/>
          <a:p>
            <a:pPr>
              <a:buNone/>
            </a:pPr>
            <a:r>
              <a:rPr lang="ru-RU" dirty="0" smtClean="0"/>
              <a:t>	</a:t>
            </a:r>
          </a:p>
          <a:p>
            <a:r>
              <a:rPr lang="ru-RU" dirty="0" smtClean="0"/>
              <a:t>1. В августе-сентябре 2015 года  была доработана Основная образовательная программа МАДОУ в соответствии с ФГОС ДО. Программа была принята педсоветом № 1  3 сентября 2015 г. и утверждена заведующим МАДОУ </a:t>
            </a:r>
            <a:r>
              <a:rPr lang="ru-RU" dirty="0" err="1" smtClean="0"/>
              <a:t>Елиной</a:t>
            </a:r>
            <a:r>
              <a:rPr lang="ru-RU" dirty="0" smtClean="0"/>
              <a:t> Р.Ф.</a:t>
            </a:r>
          </a:p>
          <a:p>
            <a:r>
              <a:rPr lang="ru-RU" dirty="0" smtClean="0"/>
              <a:t>2. Ежемесячно, в течение всего учебного года педагоги проходили обучение по теме «Развитие профессиональной компетентности воспитателя в условиях введения ФГОС», которое проводила старший воспитатель </a:t>
            </a:r>
            <a:r>
              <a:rPr lang="ru-RU" dirty="0" err="1" smtClean="0"/>
              <a:t>Гайнутдинова</a:t>
            </a:r>
            <a:r>
              <a:rPr lang="ru-RU" dirty="0" smtClean="0"/>
              <a:t> Д.Ф. А 4 педагога – Ларина Н.А., </a:t>
            </a:r>
            <a:r>
              <a:rPr lang="ru-RU" dirty="0" err="1" smtClean="0"/>
              <a:t>Гаврильчева</a:t>
            </a:r>
            <a:r>
              <a:rPr lang="ru-RU" dirty="0" smtClean="0"/>
              <a:t> В.А., </a:t>
            </a:r>
            <a:r>
              <a:rPr lang="ru-RU" dirty="0" err="1" smtClean="0"/>
              <a:t>Сахауова</a:t>
            </a:r>
            <a:r>
              <a:rPr lang="ru-RU" dirty="0" smtClean="0"/>
              <a:t> Г.Ф., Федина Н.А. посещали заседания районного методического объединения педагогов дошкольников «Развитие профессиональной компетентности воспитателя в условиях введения ФГОС». Эти заседания проводили </a:t>
            </a:r>
            <a:r>
              <a:rPr lang="ru-RU" dirty="0" err="1" smtClean="0"/>
              <a:t>тьюторы</a:t>
            </a:r>
            <a:r>
              <a:rPr lang="ru-RU" dirty="0" smtClean="0"/>
              <a:t> – старшие воспитатели МАДОУ «Детский сад № 166» </a:t>
            </a:r>
            <a:r>
              <a:rPr lang="ru-RU" dirty="0" err="1" smtClean="0"/>
              <a:t>Сабирзянова</a:t>
            </a:r>
            <a:r>
              <a:rPr lang="ru-RU" dirty="0" smtClean="0"/>
              <a:t> Э.Х. и МАДОУ «Детский сад №390» </a:t>
            </a:r>
            <a:r>
              <a:rPr lang="ru-RU" dirty="0" err="1" smtClean="0"/>
              <a:t>Гайнутдинова</a:t>
            </a:r>
            <a:r>
              <a:rPr lang="ru-RU" dirty="0" smtClean="0"/>
              <a:t> Д.Ф.</a:t>
            </a:r>
          </a:p>
          <a:p>
            <a:endParaRPr lang="ru-RU" dirty="0"/>
          </a:p>
        </p:txBody>
      </p:sp>
      <p:sp>
        <p:nvSpPr>
          <p:cNvPr id="2" name="Заголовок 1"/>
          <p:cNvSpPr>
            <a:spLocks noGrp="1"/>
          </p:cNvSpPr>
          <p:nvPr>
            <p:ph type="title"/>
          </p:nvPr>
        </p:nvSpPr>
        <p:spPr>
          <a:xfrm>
            <a:off x="457200" y="274638"/>
            <a:ext cx="8229600" cy="1939916"/>
          </a:xfrm>
        </p:spPr>
        <p:txBody>
          <a:bodyPr>
            <a:normAutofit/>
          </a:bodyPr>
          <a:lstStyle/>
          <a:p>
            <a:pPr algn="ctr"/>
            <a:r>
              <a:rPr lang="ru-RU" sz="2000" u="sng" cap="small" dirty="0" smtClean="0">
                <a:solidFill>
                  <a:srgbClr val="FF0000"/>
                </a:solidFill>
              </a:rPr>
              <a:t>Работа по внедрению ФГОС дошкольного образования, в том числе по обновлению содержания дошкольного образования  через реализацию инновационных проектов                                                 в образовательном пространстве МАДОУ</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162382"/>
          </a:xfrm>
        </p:spPr>
        <p:txBody>
          <a:bodyPr>
            <a:normAutofit/>
          </a:bodyPr>
          <a:lstStyle/>
          <a:p>
            <a:endParaRPr lang="ru-RU" sz="1900" dirty="0" smtClean="0"/>
          </a:p>
          <a:p>
            <a:endParaRPr lang="ru-RU" sz="1900" dirty="0" smtClean="0"/>
          </a:p>
          <a:p>
            <a:endParaRPr lang="ru-RU" sz="1900" dirty="0" smtClean="0"/>
          </a:p>
          <a:p>
            <a:r>
              <a:rPr lang="ru-RU" sz="1900" dirty="0" smtClean="0"/>
              <a:t>3. Заведующим МАДОУ </a:t>
            </a:r>
            <a:r>
              <a:rPr lang="ru-RU" sz="1900" dirty="0" err="1" smtClean="0"/>
              <a:t>Елиной</a:t>
            </a:r>
            <a:r>
              <a:rPr lang="ru-RU" sz="1900" dirty="0" smtClean="0"/>
              <a:t> Р.Ф. и старшим воспитателем </a:t>
            </a:r>
            <a:r>
              <a:rPr lang="ru-RU" sz="1900" dirty="0" err="1" smtClean="0"/>
              <a:t>Гайнутдиновой</a:t>
            </a:r>
            <a:r>
              <a:rPr lang="ru-RU" sz="1900" dirty="0" smtClean="0"/>
              <a:t> Д.Ф. проводились индивидуальные консультирования педагогов по вопросам внедрения ФГОС ДО.</a:t>
            </a:r>
          </a:p>
          <a:p>
            <a:r>
              <a:rPr lang="ru-RU" sz="1900" dirty="0" smtClean="0"/>
              <a:t>4. Рабочей группой по внедрению ФГОС внесены изменения в нормативно-правовую базу деятельности МАДОУ. </a:t>
            </a:r>
          </a:p>
          <a:p>
            <a:r>
              <a:rPr lang="ru-RU" sz="1900" dirty="0" smtClean="0"/>
              <a:t>5. Воспитатели пополняли предметно-пространственную среду  групп согласно требованиям ФГОС ДО.</a:t>
            </a:r>
          </a:p>
          <a:p>
            <a:endParaRPr lang="ru-RU" dirty="0" smtClean="0"/>
          </a:p>
          <a:p>
            <a:endParaRPr lang="ru-RU" dirty="0"/>
          </a:p>
        </p:txBody>
      </p:sp>
      <p:sp>
        <p:nvSpPr>
          <p:cNvPr id="3" name="Заголовок 2"/>
          <p:cNvSpPr>
            <a:spLocks noGrp="1"/>
          </p:cNvSpPr>
          <p:nvPr>
            <p:ph type="title"/>
          </p:nvPr>
        </p:nvSpPr>
        <p:spPr/>
        <p:txBody>
          <a:bodyPr>
            <a:noAutofit/>
          </a:bodyPr>
          <a:lstStyle/>
          <a:p>
            <a:pPr algn="ctr"/>
            <a:r>
              <a:rPr lang="ru-RU" sz="2000" u="sng" cap="small" dirty="0" smtClean="0">
                <a:solidFill>
                  <a:srgbClr val="FF0000"/>
                </a:solidFill>
              </a:rPr>
              <a:t>Работа по внедрению ФГОС дошкольного образования, в том числе по обновлению содержания дошкольного образования  через реализацию инновационных проектов                                                в образовательном пространстве МАДОУ</a:t>
            </a:r>
            <a:br>
              <a:rPr lang="ru-RU" sz="2000" u="sng" cap="small" dirty="0" smtClean="0">
                <a:solidFill>
                  <a:srgbClr val="FF0000"/>
                </a:solidFill>
              </a:rPr>
            </a:br>
            <a:endParaRPr lang="ru-RU" sz="2000" u="sng" cap="small" dirty="0" smtClean="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Autofit/>
          </a:bodyPr>
          <a:lstStyle/>
          <a:p>
            <a:r>
              <a:rPr lang="ru-RU" sz="2000" dirty="0" smtClean="0"/>
              <a:t>1.Ежемесячно в каждой возрастной группе проводились интеллектуальные и спортивные развлечения. Каждый педагог в течение учебного года подготовил 1 интеллектуальное мероприятие на определенную тему и 1 спортивное развлечение. Одно из требований к подготовке  данных мероприятий – использование двуязычия.                                Это требование было выполнено большинством  педагогов.</a:t>
            </a:r>
          </a:p>
          <a:p>
            <a:endParaRPr lang="ru-RU" sz="2000" dirty="0" smtClean="0"/>
          </a:p>
          <a:p>
            <a:r>
              <a:rPr lang="ru-RU" sz="2000" dirty="0" smtClean="0"/>
              <a:t>2.В апреле 2016 года в МАДОУ прошли мероприятия, посвященные 130-летию со дня рождения Г.Тукая. В гостях у детей был музей Казанского Кремля с передвижной выставкой на тему «</a:t>
            </a:r>
            <a:r>
              <a:rPr lang="ru-RU" sz="2000" dirty="0" err="1" smtClean="0"/>
              <a:t>Шурале</a:t>
            </a:r>
            <a:r>
              <a:rPr lang="ru-RU" sz="2000" dirty="0" smtClean="0"/>
              <a:t> в картинах татарских художников». </a:t>
            </a:r>
          </a:p>
          <a:p>
            <a:pPr>
              <a:buNone/>
            </a:pPr>
            <a:r>
              <a:rPr lang="ru-RU" sz="2000" dirty="0" smtClean="0"/>
              <a:t>        </a:t>
            </a:r>
            <a:endParaRPr lang="ru-RU" sz="2000" dirty="0"/>
          </a:p>
        </p:txBody>
      </p:sp>
      <p:sp>
        <p:nvSpPr>
          <p:cNvPr id="3" name="Заголовок 2"/>
          <p:cNvSpPr>
            <a:spLocks noGrp="1"/>
          </p:cNvSpPr>
          <p:nvPr>
            <p:ph type="title"/>
          </p:nvPr>
        </p:nvSpPr>
        <p:spPr/>
        <p:txBody>
          <a:bodyPr>
            <a:normAutofit fontScale="90000"/>
          </a:bodyPr>
          <a:lstStyle/>
          <a:p>
            <a:pPr algn="ctr"/>
            <a:r>
              <a:rPr lang="ru-RU" sz="2000" dirty="0" smtClean="0">
                <a:solidFill>
                  <a:srgbClr val="FF0000"/>
                </a:solidFill>
              </a:rPr>
              <a:t>В течение всего учебного года педагогический коллектив МАДОУ «Детский  сад №390»  работал над реализацией инновационного проекта  «Развитие двуязычной языковой среды в русскоязычном детском саду в условиях национальной республики»</a:t>
            </a:r>
            <a:br>
              <a:rPr lang="ru-RU" sz="2000" dirty="0" smtClean="0">
                <a:solidFill>
                  <a:srgbClr val="FF0000"/>
                </a:solidFill>
              </a:rPr>
            </a:br>
            <a:endParaRPr lang="ru-RU" sz="2000"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ru-RU" sz="2400" dirty="0" smtClean="0"/>
              <a:t>3.В группах  дополнен и обогащен  материал по ознакомлению детей с историей, развитием и культурой родной республики. Имеется государственная символика Республики Татарстан и России, собран материал по истории родного края, его архитектуре, ремеслах. Имеется библиотека детской литературы татарских авторов, оформлен материал по ознакомлению с культурой, бытом, техническими достижениями татарского, русского и др. народов. Обновлены  информационные листочки с фразами, которые русскоязычные воспитатели применяют в режимных моментах (во время еды, перед сном, перед выходом на прогулку и т.д.)</a:t>
            </a:r>
          </a:p>
          <a:p>
            <a:endParaRPr lang="ru-RU" sz="2400" dirty="0" smtClean="0"/>
          </a:p>
          <a:p>
            <a:endParaRPr lang="ru-RU" sz="2400" dirty="0" smtClean="0"/>
          </a:p>
          <a:p>
            <a:endParaRPr lang="ru-RU" dirty="0"/>
          </a:p>
        </p:txBody>
      </p:sp>
      <p:sp>
        <p:nvSpPr>
          <p:cNvPr id="3" name="Заголовок 2"/>
          <p:cNvSpPr>
            <a:spLocks noGrp="1"/>
          </p:cNvSpPr>
          <p:nvPr>
            <p:ph type="title"/>
          </p:nvPr>
        </p:nvSpPr>
        <p:spPr/>
        <p:txBody>
          <a:bodyPr>
            <a:noAutofit/>
          </a:bodyPr>
          <a:lstStyle/>
          <a:p>
            <a:pPr algn="ctr"/>
            <a:r>
              <a:rPr lang="ru-RU" sz="2400" dirty="0" smtClean="0">
                <a:solidFill>
                  <a:srgbClr val="FF0000"/>
                </a:solidFill>
              </a:rPr>
              <a:t>В ходе реализации данного проекта в детском саду были проведены следующие мероприятия:</a:t>
            </a:r>
            <a:endParaRPr lang="ru-RU"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r>
              <a:rPr lang="ru-RU" sz="2800" dirty="0" smtClean="0"/>
              <a:t>4. Ежемесячно воспитателем по обучению татарскому языку </a:t>
            </a:r>
            <a:r>
              <a:rPr lang="ru-RU" sz="2800" dirty="0" err="1" smtClean="0"/>
              <a:t>Хузиахметовой</a:t>
            </a:r>
            <a:r>
              <a:rPr lang="ru-RU" sz="2800" dirty="0" smtClean="0"/>
              <a:t> Р.Х проводились практикумы по обучению русскоязычных воспитателей татарскому языку, на котором педагоги закрепляли необходимый минимум слов на татарском языке для всех возрастных групп. А в марте 2016 г. был проведен семинар-практикум на тему «Применение УМК воспитателями средних, старших и подготовительных групп». На нем воспитатели средних, старших и подготовительных к школе групп поделились опытом работы по созданию языковой среды в группах.</a:t>
            </a:r>
            <a:endParaRPr lang="ru-RU" dirty="0"/>
          </a:p>
        </p:txBody>
      </p:sp>
      <p:sp>
        <p:nvSpPr>
          <p:cNvPr id="3" name="Заголовок 2"/>
          <p:cNvSpPr>
            <a:spLocks noGrp="1"/>
          </p:cNvSpPr>
          <p:nvPr>
            <p:ph type="title"/>
          </p:nvPr>
        </p:nvSpPr>
        <p:spPr/>
        <p:txBody>
          <a:bodyPr>
            <a:normAutofit/>
          </a:bodyPr>
          <a:lstStyle/>
          <a:p>
            <a:pPr algn="ctr"/>
            <a:r>
              <a:rPr lang="ru-RU" sz="2400" dirty="0" smtClean="0">
                <a:solidFill>
                  <a:srgbClr val="FF0000"/>
                </a:solidFill>
              </a:rPr>
              <a:t>В ходе реализации данного проекта в детском саду были проведены следующие мероприятия</a:t>
            </a:r>
            <a:endParaRPr lang="ru-RU"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92</TotalTime>
  <Words>2710</Words>
  <Application>Microsoft Office PowerPoint</Application>
  <PresentationFormat>Экран (4:3)</PresentationFormat>
  <Paragraphs>180</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Открытая</vt:lpstr>
      <vt:lpstr>Слайд 1</vt:lpstr>
      <vt:lpstr>Краткая характеристика учреждения </vt:lpstr>
      <vt:lpstr>Кадровый состав</vt:lpstr>
      <vt:lpstr>Задачи 2015-2016 учебного года</vt:lpstr>
      <vt:lpstr>Работа по внедрению ФГОС дошкольного образования, в том числе по обновлению содержания дошкольного образования  через реализацию инновационных проектов                                                 в образовательном пространстве МАДОУ </vt:lpstr>
      <vt:lpstr>Работа по внедрению ФГОС дошкольного образования, в том числе по обновлению содержания дошкольного образования  через реализацию инновационных проектов                                                в образовательном пространстве МАДОУ </vt:lpstr>
      <vt:lpstr>В течение всего учебного года педагогический коллектив МАДОУ «Детский  сад №390»  работал над реализацией инновационного проекта  «Развитие двуязычной языковой среды в русскоязычном детском саду в условиях национальной республики» </vt:lpstr>
      <vt:lpstr>В ходе реализации данного проекта в детском саду были проведены следующие мероприятия:</vt:lpstr>
      <vt:lpstr>В ходе реализации данного проекта в детском саду были проведены следующие мероприятия</vt:lpstr>
      <vt:lpstr>Работа по повышению качества обучения детей двум государственным языкам РТ,                                          используя в образовательном процессе ДОО                           новые учебно-методические комплекты.  </vt:lpstr>
      <vt:lpstr>Работа по повышению качества обучения детей двум государственным языкам РТ,                                          используя в образовательном процессе ДОО                           новые учебно-методические комплекты.</vt:lpstr>
      <vt:lpstr>Работа по повышению качества обучения детей двум государственным языкам РТ,                                          используя в образовательном процессе ДОО                           новые учебно-методические комплекты.</vt:lpstr>
      <vt:lpstr>Мониторинг показал следующие результаты:</vt:lpstr>
      <vt:lpstr> Формирование партнерских отношений педагогов и родителей в соответствии с требованиями ФГОС. </vt:lpstr>
      <vt:lpstr>Обеспечение здоровья и здорового образа жизни </vt:lpstr>
      <vt:lpstr>Обеспечение здоровья и здорового образа жизни </vt:lpstr>
      <vt:lpstr>Обеспечение здоровья и здорового образа жизни </vt:lpstr>
      <vt:lpstr>Обеспечение здоровья и здорового образа жизни </vt:lpstr>
      <vt:lpstr>Обеспечение здоровья и здорового образа жизни </vt:lpstr>
      <vt:lpstr>Результаты реализации основной образовательной программы МАДОУ «Детский сад №390»  Социально-коммуникативное развитие </vt:lpstr>
      <vt:lpstr>Результаты реализации основной образовательной программы МАДОУ «Детский сад №390»  Речевое развитие </vt:lpstr>
      <vt:lpstr>Результаты реализации основной образовательной программы МАДОУ «Детский сад №390» Речевое развитие </vt:lpstr>
      <vt:lpstr>Результаты реализации основной образовательной программы МАДОУ «Детский сад №390» Познавательное развитие </vt:lpstr>
      <vt:lpstr>Результаты реализации основной образовательной программы МАДОУ «Детский сад №390»  Художественно-эстетическое развитие</vt:lpstr>
      <vt:lpstr>Административно-хозяйственная работа</vt:lpstr>
      <vt:lpstr>Административно-хозяйственная работа</vt:lpstr>
      <vt:lpstr>Административно-хозяйственная работа</vt:lpstr>
      <vt:lpstr>Слайд 28</vt:lpstr>
    </vt:vector>
  </TitlesOfParts>
  <Company>ОАО</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Светлана</dc:creator>
  <cp:lastModifiedBy>Светлана</cp:lastModifiedBy>
  <cp:revision>17</cp:revision>
  <dcterms:created xsi:type="dcterms:W3CDTF">2016-09-05T21:43:49Z</dcterms:created>
  <dcterms:modified xsi:type="dcterms:W3CDTF">2016-09-10T23:18:22Z</dcterms:modified>
</cp:coreProperties>
</file>